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omments/modernComment_11A_D7C28561.xml" ContentType="application/vnd.ms-powerpoint.comments+xml"/>
  <Override PartName="/ppt/notesSlides/notesSlide2.xml" ContentType="application/vnd.openxmlformats-officedocument.presentationml.notesSlide+xml"/>
  <Override PartName="/ppt/comments/modernComment_11F_4306B176.xml" ContentType="application/vnd.ms-powerpoint.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125_D5295718.xml" ContentType="application/vnd.ms-powerpoint.comments+xml"/>
  <Override PartName="/ppt/notesSlides/notesSlide5.xml" ContentType="application/vnd.openxmlformats-officedocument.presentationml.notesSlide+xml"/>
  <Override PartName="/ppt/comments/modernComment_134_5CD0A4DD.xml" ContentType="application/vnd.ms-powerpoint.comments+xml"/>
  <Override PartName="/ppt/comments/modernComment_127_461B26D6.xml" ContentType="application/vnd.ms-powerpoint.comments+xml"/>
  <Override PartName="/ppt/comments/modernComment_129_B9EE5001.xml" ContentType="application/vnd.ms-powerpoint.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s/modernComment_12B_B42A82C1.xml" ContentType="application/vnd.ms-powerpoint.comments+xml"/>
  <Override PartName="/ppt/comments/modernComment_12D_15F18102.xml" ContentType="application/vnd.ms-powerpoint.comments+xml"/>
  <Override PartName="/ppt/comments/modernComment_136_881926D4.xml" ContentType="application/vnd.ms-powerpoint.comments+xml"/>
  <Override PartName="/ppt/notesSlides/notesSlide8.xml" ContentType="application/vnd.openxmlformats-officedocument.presentationml.notesSlide+xml"/>
  <Override PartName="/ppt/comments/modernComment_12F_9C6A20EF.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4"/>
  </p:sldMasterIdLst>
  <p:notesMasterIdLst>
    <p:notesMasterId r:id="rId41"/>
  </p:notesMasterIdLst>
  <p:handoutMasterIdLst>
    <p:handoutMasterId r:id="rId42"/>
  </p:handoutMasterIdLst>
  <p:sldIdLst>
    <p:sldId id="261" r:id="rId5"/>
    <p:sldId id="262" r:id="rId6"/>
    <p:sldId id="266" r:id="rId7"/>
    <p:sldId id="264" r:id="rId8"/>
    <p:sldId id="280" r:id="rId9"/>
    <p:sldId id="281" r:id="rId10"/>
    <p:sldId id="282" r:id="rId11"/>
    <p:sldId id="283" r:id="rId12"/>
    <p:sldId id="284" r:id="rId13"/>
    <p:sldId id="285" r:id="rId14"/>
    <p:sldId id="286" r:id="rId15"/>
    <p:sldId id="287" r:id="rId16"/>
    <p:sldId id="288" r:id="rId17"/>
    <p:sldId id="289" r:id="rId18"/>
    <p:sldId id="290" r:id="rId19"/>
    <p:sldId id="291" r:id="rId20"/>
    <p:sldId id="292" r:id="rId21"/>
    <p:sldId id="293" r:id="rId22"/>
    <p:sldId id="308" r:id="rId23"/>
    <p:sldId id="294" r:id="rId24"/>
    <p:sldId id="295" r:id="rId25"/>
    <p:sldId id="296" r:id="rId26"/>
    <p:sldId id="297" r:id="rId27"/>
    <p:sldId id="298" r:id="rId28"/>
    <p:sldId id="299" r:id="rId29"/>
    <p:sldId id="301" r:id="rId30"/>
    <p:sldId id="310" r:id="rId31"/>
    <p:sldId id="309" r:id="rId32"/>
    <p:sldId id="302" r:id="rId33"/>
    <p:sldId id="303" r:id="rId34"/>
    <p:sldId id="304" r:id="rId35"/>
    <p:sldId id="305" r:id="rId36"/>
    <p:sldId id="306" r:id="rId37"/>
    <p:sldId id="307" r:id="rId38"/>
    <p:sldId id="311" r:id="rId39"/>
    <p:sldId id="279"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795C78E-453C-021B-79AA-E426FD857D0E}" name="Stéphane Zimmermann" initials="SZ" userId="S::stephane.zimmermann@trust-in-soft.com::4f303276-c53d-4dc2-9cb0-17df5a3855ca" providerId="AD"/>
  <p188:author id="{49D68AA2-D4FC-1D7D-997A-968A54DC0634}" name="Steve Barriault" initials="SB" userId="S::steve.barriault@trust-in-soft.com::e1d102b9-aaed-4f43-8bd3-5954d519fb2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8D13"/>
    <a:srgbClr val="E57B21"/>
    <a:srgbClr val="E16A38"/>
    <a:srgbClr val="DE5D49"/>
    <a:srgbClr val="F7931D"/>
    <a:srgbClr val="F14824"/>
    <a:srgbClr val="E84C00"/>
    <a:srgbClr val="DD5F00"/>
    <a:srgbClr val="FFFDFC"/>
    <a:srgbClr val="FFF3F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2FD5FE4-25D8-465F-B598-3E519CEDA627}" v="9421" dt="2025-04-29T17:26:06.32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1" d="100"/>
          <a:sy n="71" d="100"/>
        </p:scale>
        <p:origin x="463" y="29"/>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handoutMaster" Target="handoutMasters/handoutMaster1.xml"/><Relationship Id="rId47"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48"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notesMaster" Target="notesMasters/notesMaster1.xml"/></Relationships>
</file>

<file path=ppt/comments/modernComment_11A_D7C28561.xml><?xml version="1.0" encoding="utf-8"?>
<p188:cmLst xmlns:a="http://schemas.openxmlformats.org/drawingml/2006/main" xmlns:r="http://schemas.openxmlformats.org/officeDocument/2006/relationships" xmlns:p188="http://schemas.microsoft.com/office/powerpoint/2018/8/main">
  <p188:cm id="{C98059CB-B9A1-4573-9594-02CE5708FCBB}" authorId="{B795C78E-453C-021B-79AA-E426FD857D0E}" status="resolved" created="2025-04-10T14:19:17.181" complete="100000">
    <ac:txMkLst xmlns:ac="http://schemas.microsoft.com/office/drawing/2013/main/command">
      <pc:docMk xmlns:pc="http://schemas.microsoft.com/office/powerpoint/2013/main/command"/>
      <pc:sldMk xmlns:pc="http://schemas.microsoft.com/office/powerpoint/2013/main/command" cId="3619849569" sldId="282"/>
      <ac:spMk id="3" creationId="{582295CD-B616-F6E1-6F77-20F9C23703EA}"/>
      <ac:txMk cp="50" len="9">
        <ac:context len="738" hash="1492045602"/>
      </ac:txMk>
    </ac:txMkLst>
    <p188:pos x="9626278" y="183265"/>
    <p188:txBody>
      <a:bodyPr/>
      <a:lstStyle/>
      <a:p>
        <a:r>
          <a:rPr lang="en-US"/>
          <a:t>I don't know the target audience of the talk, but "undesirable behaviors" is not formally defined, and all your examples are undefined behavior, so this can be puzzling.</a:t>
        </a:r>
      </a:p>
    </p188:txBody>
  </p188:cm>
</p188:cmLst>
</file>

<file path=ppt/comments/modernComment_11F_4306B176.xml><?xml version="1.0" encoding="utf-8"?>
<p188:cmLst xmlns:a="http://schemas.openxmlformats.org/drawingml/2006/main" xmlns:r="http://schemas.openxmlformats.org/officeDocument/2006/relationships" xmlns:p188="http://schemas.microsoft.com/office/powerpoint/2018/8/main">
  <p188:cm id="{741DDBEA-FFBF-4D24-B9C2-4759D02AE19B}" authorId="{B795C78E-453C-021B-79AA-E426FD857D0E}" status="resolved" created="2025-04-10T14:22:53.844" complete="100000">
    <ac:txMkLst xmlns:ac="http://schemas.microsoft.com/office/drawing/2013/main/command">
      <pc:docMk xmlns:pc="http://schemas.microsoft.com/office/powerpoint/2013/main/command"/>
      <pc:sldMk xmlns:pc="http://schemas.microsoft.com/office/powerpoint/2013/main/command" cId="1124512118" sldId="287"/>
      <ac:spMk id="3" creationId="{3BA6C3CD-CD0F-4F7B-A1F6-415229147A5D}"/>
      <ac:txMk cp="0" len="190">
        <ac:context len="786" hash="1023230150"/>
      </ac:txMk>
    </ac:txMkLst>
    <p188:pos x="3375949" y="829518"/>
    <p188:txBody>
      <a:bodyPr/>
      <a:lstStyle/>
      <a:p>
        <a:r>
          <a:rPr lang="en-US"/>
          <a:t>I'm not an expert in formal methods in their full generality, but I really suspect that this depends on the kind of formal methods you are using. This sounds a bit over-assertive but I don't have good replacement to suggest since I don't know the speech that goes with the slide.
It could be worth if Benjamin re-reads them, maybe.</a:t>
        </a:r>
      </a:p>
    </p188:txBody>
  </p188:cm>
  <p188:cm id="{6BDE8297-6DA0-4C44-9635-BA2D535E658D}" authorId="{B795C78E-453C-021B-79AA-E426FD857D0E}" status="resolved" created="2025-04-10T14:24:05.361" complete="100000">
    <ac:txMkLst xmlns:ac="http://schemas.microsoft.com/office/drawing/2013/main/command">
      <pc:docMk xmlns:pc="http://schemas.microsoft.com/office/powerpoint/2013/main/command"/>
      <pc:sldMk xmlns:pc="http://schemas.microsoft.com/office/powerpoint/2013/main/command" cId="1124512118" sldId="287"/>
      <ac:spMk id="3" creationId="{3BA6C3CD-CD0F-4F7B-A1F6-415229147A5D}"/>
      <ac:txMk cp="550" len="85">
        <ac:context len="786" hash="1023230150"/>
      </ac:txMk>
    </ac:txMkLst>
    <p188:pos x="4639518" y="3308430"/>
    <p188:replyLst>
      <p188:reply id="{71F5F965-B246-4E35-AFD9-C4EA0938B375}" authorId="{49D68AA2-D4FC-1D7D-997A-968A54DC0634}" created="2025-04-18T14:44:57.934">
        <p188:txBody>
          <a:bodyPr/>
          <a:lstStyle/>
          <a:p>
            <a:r>
              <a:rPr lang="fr-FR"/>
              <a:t>I will make sure to explain that bit through an imaged orally</a:t>
            </a:r>
          </a:p>
        </p188:txBody>
      </p188:reply>
    </p188:replyLst>
    <p188:txBody>
      <a:bodyPr/>
      <a:lstStyle/>
      <a:p>
        <a:r>
          <a:rPr lang="en-US"/>
          <a:t>For my education, what does this sentence mean?</a:t>
        </a:r>
      </a:p>
    </p188:txBody>
  </p188:cm>
</p188:cmLst>
</file>

<file path=ppt/comments/modernComment_125_D5295718.xml><?xml version="1.0" encoding="utf-8"?>
<p188:cmLst xmlns:a="http://schemas.openxmlformats.org/drawingml/2006/main" xmlns:r="http://schemas.openxmlformats.org/officeDocument/2006/relationships" xmlns:p188="http://schemas.microsoft.com/office/powerpoint/2018/8/main">
  <p188:cm id="{1ABDE28A-553E-4AB7-9A50-0E1E9E1C57DF}" authorId="{B795C78E-453C-021B-79AA-E426FD857D0E}" created="2025-04-10T14:29:37.902">
    <pc:sldMkLst xmlns:pc="http://schemas.microsoft.com/office/powerpoint/2013/main/command">
      <pc:docMk/>
      <pc:sldMk cId="3576256280" sldId="293"/>
    </pc:sldMkLst>
    <p188:txBody>
      <a:bodyPr/>
      <a:lstStyle/>
      <a:p>
        <a:r>
          <a:rPr lang="en-US"/>
          <a:t>I would be curious to have the full explanation of this one. The slide seems to suggest that the write is invalid, when in fact the exact undefined behavior is the cast.
The nuance is that the analyzer accepts the cast but will signal any use of its result.</a:t>
        </a:r>
      </a:p>
    </p188:txBody>
  </p188:cm>
</p188:cmLst>
</file>

<file path=ppt/comments/modernComment_127_461B26D6.xml><?xml version="1.0" encoding="utf-8"?>
<p188:cmLst xmlns:a="http://schemas.openxmlformats.org/drawingml/2006/main" xmlns:r="http://schemas.openxmlformats.org/officeDocument/2006/relationships" xmlns:p188="http://schemas.microsoft.com/office/powerpoint/2018/8/main">
  <p188:cm id="{4A659192-F88D-4883-89F0-D4CB2245BF58}" authorId="{B795C78E-453C-021B-79AA-E426FD857D0E}" status="resolved" created="2025-04-10T14:34:17.659" complete="100000">
    <ac:txMkLst xmlns:ac="http://schemas.microsoft.com/office/drawing/2013/main/command">
      <pc:docMk xmlns:pc="http://schemas.microsoft.com/office/powerpoint/2013/main/command"/>
      <pc:sldMk xmlns:pc="http://schemas.microsoft.com/office/powerpoint/2013/main/command" cId="1176184534" sldId="295"/>
      <ac:spMk id="3" creationId="{96DC9946-699C-926F-8765-24B4CE9BA5B8}"/>
      <ac:txMk cp="327">
        <ac:context len="563" hash="3726620318"/>
      </ac:txMk>
    </ac:txMkLst>
    <p188:pos x="2748987" y="1794075"/>
    <p188:txBody>
      <a:bodyPr/>
      <a:lstStyle/>
      <a:p>
        <a:r>
          <a:rPr lang="en-US"/>
          <a:t>I don't understand this sentence. Heap and stack have nothing to do with pointers or arrays; what is the idea that you are trying to convey here?</a:t>
        </a:r>
      </a:p>
    </p188:txBody>
  </p188:cm>
  <p188:cm id="{0D7012D1-4305-41C5-A9A6-DDB7D54B64D7}" authorId="{B795C78E-453C-021B-79AA-E426FD857D0E}" status="resolved" created="2025-04-10T14:37:17.352" complete="100000">
    <ac:txMkLst xmlns:ac="http://schemas.microsoft.com/office/drawing/2013/main/command">
      <pc:docMk xmlns:pc="http://schemas.microsoft.com/office/powerpoint/2013/main/command"/>
      <pc:sldMk xmlns:pc="http://schemas.microsoft.com/office/powerpoint/2013/main/command" cId="1176184534" sldId="295"/>
      <ac:spMk id="3" creationId="{96DC9946-699C-926F-8765-24B4CE9BA5B8}"/>
      <ac:txMk cp="483">
        <ac:context len="563" hash="3726620318"/>
      </ac:txMk>
    </ac:txMkLst>
    <p188:pos x="3993265" y="2806860"/>
    <p188:txBody>
      <a:bodyPr/>
      <a:lstStyle/>
      <a:p>
        <a:r>
          <a:rPr lang="en-US"/>
          <a:t>I don't understand this sentence either. Pointers and borrows are two different types, pointers borrow nothing, and again this has nothing to do with the heap.</a:t>
        </a:r>
      </a:p>
    </p188:txBody>
  </p188:cm>
  <p188:cm id="{411095AC-1BD8-4751-B670-F8D0DA3555B6}" authorId="{B795C78E-453C-021B-79AA-E426FD857D0E}" status="resolved" created="2025-04-10T14:37:56.431" complete="100000">
    <ac:txMkLst xmlns:ac="http://schemas.microsoft.com/office/drawing/2013/main/command">
      <pc:docMk xmlns:pc="http://schemas.microsoft.com/office/powerpoint/2013/main/command"/>
      <pc:sldMk xmlns:pc="http://schemas.microsoft.com/office/powerpoint/2013/main/command" cId="1176184534" sldId="295"/>
      <ac:spMk id="3" creationId="{96DC9946-699C-926F-8765-24B4CE9BA5B8}"/>
      <ac:txMk cp="547">
        <ac:context len="563" hash="3726620318"/>
      </ac:txMk>
    </ac:txMkLst>
    <p188:pos x="3790708" y="3674962"/>
    <p188:txBody>
      <a:bodyPr/>
      <a:lstStyle/>
      <a:p>
        <a:r>
          <a:rPr lang="en-US"/>
          <a:t>Not sure to understand what you mean here. Unions are part of the language.</a:t>
        </a:r>
      </a:p>
    </p188:txBody>
  </p188:cm>
  <p188:cm id="{BE424998-D334-45E8-9B81-CC98F67DB5AB}" authorId="{B795C78E-453C-021B-79AA-E426FD857D0E}" status="resolved" created="2025-04-10T14:38:36.776" complete="100000">
    <ac:txMkLst xmlns:ac="http://schemas.microsoft.com/office/drawing/2013/main/command">
      <pc:docMk xmlns:pc="http://schemas.microsoft.com/office/powerpoint/2013/main/command"/>
      <pc:sldMk xmlns:pc="http://schemas.microsoft.com/office/powerpoint/2013/main/command" cId="1176184534" sldId="295"/>
      <ac:spMk id="3" creationId="{96DC9946-699C-926F-8765-24B4CE9BA5B8}"/>
      <ac:txMk cp="547">
        <ac:context len="563" hash="3726620318"/>
      </ac:txMk>
    </ac:txMkLst>
    <p188:pos x="6636151" y="4205468"/>
    <p188:txBody>
      <a:bodyPr/>
      <a:lstStyle/>
      <a:p>
        <a:r>
          <a:rPr lang="en-US"/>
          <a:t>I don't understand this sentence. You can take a borrow of a value when calling a function, and once again I don't see what the stack is doing here.</a:t>
        </a:r>
      </a:p>
    </p188:txBody>
  </p188:cm>
</p188:cmLst>
</file>

<file path=ppt/comments/modernComment_129_B9EE5001.xml><?xml version="1.0" encoding="utf-8"?>
<p188:cmLst xmlns:a="http://schemas.openxmlformats.org/drawingml/2006/main" xmlns:r="http://schemas.openxmlformats.org/officeDocument/2006/relationships" xmlns:p188="http://schemas.microsoft.com/office/powerpoint/2018/8/main">
  <p188:cm id="{13DE7AFA-BC5A-4C46-99AF-84E22B7F8B4E}" authorId="{B795C78E-453C-021B-79AA-E426FD857D0E}" status="resolved" created="2025-04-10T14:46:53.695" complete="100000">
    <ac:txMkLst xmlns:ac="http://schemas.microsoft.com/office/drawing/2013/main/command">
      <pc:docMk xmlns:pc="http://schemas.microsoft.com/office/powerpoint/2013/main/command"/>
      <pc:sldMk xmlns:pc="http://schemas.microsoft.com/office/powerpoint/2013/main/command" cId="3119403009" sldId="297"/>
      <ac:spMk id="3" creationId="{0BD30518-DBCC-463C-2C2A-5910DE164252}"/>
      <ac:txMk cp="672">
        <ac:context len="828" hash="1939175186"/>
      </ac:txMk>
    </ac:txMkLst>
    <p188:pos x="10523316" y="3289139"/>
    <p188:txBody>
      <a:bodyPr/>
      <a:lstStyle/>
      <a:p>
        <a:r>
          <a:rPr lang="en-US"/>
          <a:t>Not sure that this is possible. If not, picking a realistic example for be more effective.</a:t>
        </a:r>
      </a:p>
    </p188:txBody>
  </p188:cm>
  <p188:cm id="{0E03BFE3-07C0-4D3F-9EFC-AFD8C8CEDA92}" authorId="{B795C78E-453C-021B-79AA-E426FD857D0E}" status="resolved" created="2025-04-10T14:47:00.852" complete="100000">
    <ac:txMkLst xmlns:ac="http://schemas.microsoft.com/office/drawing/2013/main/command">
      <pc:docMk xmlns:pc="http://schemas.microsoft.com/office/powerpoint/2013/main/command"/>
      <pc:sldMk xmlns:pc="http://schemas.microsoft.com/office/powerpoint/2013/main/command" cId="3119403009" sldId="297"/>
      <ac:spMk id="3" creationId="{0BD30518-DBCC-463C-2C2A-5910DE164252}"/>
      <ac:txMk cp="644" len="7">
        <ac:context len="828" hash="1939175186"/>
      </ac:txMk>
    </ac:txMkLst>
    <p188:pos x="7880430" y="3289139"/>
    <p188:txBody>
      <a:bodyPr/>
      <a:lstStyle/>
      <a:p>
        <a:r>
          <a:rPr lang="en-US"/>
          <a:t>compiler</a:t>
        </a:r>
      </a:p>
    </p188:txBody>
  </p188:cm>
  <p188:cm id="{2C961AA3-3FEA-4E63-9EF9-DA13A99F91AC}" authorId="{B795C78E-453C-021B-79AA-E426FD857D0E}" status="resolved" created="2025-04-10T14:51:08.577" complete="100000">
    <ac:txMkLst xmlns:ac="http://schemas.microsoft.com/office/drawing/2013/main/command">
      <pc:docMk xmlns:pc="http://schemas.microsoft.com/office/powerpoint/2013/main/command"/>
      <pc:sldMk xmlns:pc="http://schemas.microsoft.com/office/powerpoint/2013/main/command" cId="3119403009" sldId="297"/>
      <ac:spMk id="3" creationId="{0BD30518-DBCC-463C-2C2A-5910DE164252}"/>
      <ac:txMk cp="9" len="10">
        <ac:context len="828" hash="1939175186"/>
      </ac:txMk>
    </ac:txMkLst>
    <p188:pos x="4398379" y="289367"/>
    <p188:txBody>
      <a:bodyPr/>
      <a:lstStyle/>
      <a:p>
        <a:r>
          <a:rPr lang="en-US"/>
          <a:t>The exact name is "the Rust Book", or "The Rust Programming Language".</a:t>
        </a:r>
      </a:p>
    </p188:txBody>
  </p188:cm>
</p188:cmLst>
</file>

<file path=ppt/comments/modernComment_12B_B42A82C1.xml><?xml version="1.0" encoding="utf-8"?>
<p188:cmLst xmlns:a="http://schemas.openxmlformats.org/drawingml/2006/main" xmlns:r="http://schemas.openxmlformats.org/officeDocument/2006/relationships" xmlns:p188="http://schemas.microsoft.com/office/powerpoint/2018/8/main">
  <p188:cm id="{B69EFA2B-FE47-44AE-9454-8152FBDF920F}" authorId="{B795C78E-453C-021B-79AA-E426FD857D0E}" status="resolved" created="2025-04-10T14:50:15.732" complete="100000">
    <ac:deMkLst xmlns:ac="http://schemas.microsoft.com/office/drawing/2013/main/command">
      <pc:docMk xmlns:pc="http://schemas.microsoft.com/office/powerpoint/2013/main/command"/>
      <pc:sldMk xmlns:pc="http://schemas.microsoft.com/office/powerpoint/2013/main/command" cId="3022684865" sldId="299"/>
      <ac:picMk id="11" creationId="{C8A83F05-9866-DC12-6B23-47C66B36DB9A}"/>
    </ac:deMkLst>
    <p188:replyLst>
      <p188:reply id="{92566F93-2173-4FB9-AFBF-23716B4935C4}" authorId="{49D68AA2-D4FC-1D7D-997A-968A54DC0634}" created="2025-04-18T15:13:25.243">
        <p188:txBody>
          <a:bodyPr/>
          <a:lstStyle/>
          <a:p>
            <a:r>
              <a:rPr lang="fr-FR"/>
              <a:t>Cp command is INCORRECT - get the right rustc command!!!
</a:t>
            </a:r>
          </a:p>
        </p188:txBody>
      </p188:reply>
    </p188:replyLst>
    <p188:txBody>
      <a:bodyPr/>
      <a:lstStyle/>
      <a:p>
        <a:r>
          <a:rPr lang="en-US"/>
          <a:t>What is this screenshot?</a:t>
        </a:r>
      </a:p>
    </p188:txBody>
  </p188:cm>
  <p188:cm id="{73FCF1E1-EB94-4949-B819-8DF958AECE21}" authorId="{B795C78E-453C-021B-79AA-E426FD857D0E}" status="resolved" created="2025-04-10T14:52:24.345" complete="100000">
    <ac:txMkLst xmlns:ac="http://schemas.microsoft.com/office/drawing/2013/main/command">
      <pc:docMk xmlns:pc="http://schemas.microsoft.com/office/powerpoint/2013/main/command"/>
      <pc:sldMk xmlns:pc="http://schemas.microsoft.com/office/powerpoint/2013/main/command" cId="3022684865" sldId="299"/>
      <ac:spMk id="17" creationId="{B0797096-0EEC-0268-4FA7-36EC620E7D0D}"/>
      <ac:txMk cp="56">
        <ac:context len="57" hash="3957838093"/>
      </ac:txMk>
    </ac:txMkLst>
    <p188:pos x="1437189" y="781291"/>
    <p188:replyLst>
      <p188:reply id="{521FF836-8238-4789-A794-104C4A01AC99}" authorId="{49D68AA2-D4FC-1D7D-997A-968A54DC0634}" created="2025-04-18T15:14:04.109">
        <p188:txBody>
          <a:bodyPr/>
          <a:lstStyle/>
          <a:p>
            <a:r>
              <a:rPr lang="fr-FR"/>
              <a:t>À faire</a:t>
            </a:r>
          </a:p>
        </p188:txBody>
      </p188:reply>
    </p188:replyLst>
    <p188:txBody>
      <a:bodyPr/>
      <a:lstStyle/>
      <a:p>
        <a:r>
          <a:rPr lang="en-US"/>
          <a:t>Nitpick, but it would be better to use a link to the official book, and probably to a more up-to-date version.</a:t>
        </a:r>
      </a:p>
    </p188:txBody>
  </p188:cm>
</p188:cmLst>
</file>

<file path=ppt/comments/modernComment_12D_15F18102.xml><?xml version="1.0" encoding="utf-8"?>
<p188:cmLst xmlns:a="http://schemas.openxmlformats.org/drawingml/2006/main" xmlns:r="http://schemas.openxmlformats.org/officeDocument/2006/relationships" xmlns:p188="http://schemas.microsoft.com/office/powerpoint/2018/8/main">
  <p188:cm id="{56F9C32C-6063-44B2-9B7B-503E14680900}" authorId="{B795C78E-453C-021B-79AA-E426FD857D0E}" status="resolved" created="2025-04-10T14:53:43.941" complete="100000">
    <ac:txMkLst xmlns:ac="http://schemas.microsoft.com/office/drawing/2013/main/command">
      <pc:docMk xmlns:pc="http://schemas.microsoft.com/office/powerpoint/2013/main/command"/>
      <pc:sldMk xmlns:pc="http://schemas.microsoft.com/office/powerpoint/2013/main/command" cId="368148738" sldId="301"/>
      <ac:spMk id="3" creationId="{807B0B9F-C84C-1082-EFFC-48150AD33423}"/>
      <ac:txMk cp="164" len="32">
        <ac:context len="356" hash="814159613"/>
      </ac:txMk>
    </ac:txMkLst>
    <p188:pos x="7378860" y="1118886"/>
    <p188:txBody>
      <a:bodyPr/>
      <a:lstStyle/>
      <a:p>
        <a:r>
          <a:rPr lang="en-US"/>
          <a:t>The current thread will enter in panic state.</a:t>
        </a:r>
      </a:p>
    </p188:txBody>
  </p188:cm>
  <p188:cm id="{A0C0BD3B-AB4F-4773-B7FC-BD9F9882C17E}" authorId="{B795C78E-453C-021B-79AA-E426FD857D0E}" status="resolved" created="2025-04-10T14:56:31.617" complete="100000">
    <ac:txMkLst xmlns:ac="http://schemas.microsoft.com/office/drawing/2013/main/command">
      <pc:docMk xmlns:pc="http://schemas.microsoft.com/office/powerpoint/2013/main/command"/>
      <pc:sldMk xmlns:pc="http://schemas.microsoft.com/office/powerpoint/2013/main/command" cId="368148738" sldId="301"/>
      <ac:spMk id="3" creationId="{807B0B9F-C84C-1082-EFFC-48150AD33423}"/>
      <ac:txMk cp="416">
        <ac:context len="417" hash="1977565737"/>
      </ac:txMk>
    </ac:txMkLst>
    <p188:pos x="9288683" y="1610810"/>
    <p188:txBody>
      <a:bodyPr/>
      <a:lstStyle/>
      <a:p>
        <a:r>
          <a:rPr lang="en-US"/>
          <a:t>Putting this just after talking about `panic!` feels weird. `panic!` is used for unrecoverable errors and is a sign that something went horribly wrong, when handling errors as values is something perfectly fine.
Also, the usual error handling in Rust is to treat them as values, which is fundamentally different from exceptions in C++, so it is not clear to me where you are going with that.</a:t>
        </a:r>
      </a:p>
    </p188:txBody>
  </p188:cm>
  <p188:cm id="{B9839EAD-FD73-4D48-A456-09F6C6C0F1C1}" authorId="{B795C78E-453C-021B-79AA-E426FD857D0E}" status="resolved" created="2025-04-10T14:58:56.746" complete="100000">
    <ac:txMkLst xmlns:ac="http://schemas.microsoft.com/office/drawing/2013/main/command">
      <pc:docMk xmlns:pc="http://schemas.microsoft.com/office/powerpoint/2013/main/command"/>
      <pc:sldMk xmlns:pc="http://schemas.microsoft.com/office/powerpoint/2013/main/command" cId="368148738" sldId="301"/>
      <ac:spMk id="3" creationId="{807B0B9F-C84C-1082-EFFC-48150AD33423}"/>
      <ac:txMk cp="416">
        <ac:context len="417" hash="1977565737"/>
      </ac:txMk>
    </ac:txMkLst>
    <p188:pos x="4292278" y="2835797"/>
    <p188:txBody>
      <a:bodyPr/>
      <a:lstStyle/>
      <a:p>
        <a:r>
          <a:rPr lang="en-US"/>
          <a:t>I'm not sure what you mean by that. You can add a hook to run when the current thread enters a panic state, but that's not "handling the panic! macro" at all.</a:t>
        </a:r>
      </a:p>
    </p188:txBody>
  </p188:cm>
</p188:cmLst>
</file>

<file path=ppt/comments/modernComment_12F_9C6A20EF.xml><?xml version="1.0" encoding="utf-8"?>
<p188:cmLst xmlns:a="http://schemas.openxmlformats.org/drawingml/2006/main" xmlns:r="http://schemas.openxmlformats.org/officeDocument/2006/relationships" xmlns:p188="http://schemas.microsoft.com/office/powerpoint/2018/8/main">
  <p188:cm id="{FC876073-8C82-4590-934D-B6A13159D461}" authorId="{B795C78E-453C-021B-79AA-E426FD857D0E}" status="resolved" created="2025-04-10T15:16:36.385" complete="100000">
    <ac:txMkLst xmlns:ac="http://schemas.microsoft.com/office/drawing/2013/main/command">
      <pc:docMk xmlns:pc="http://schemas.microsoft.com/office/powerpoint/2013/main/command"/>
      <pc:sldMk xmlns:pc="http://schemas.microsoft.com/office/powerpoint/2013/main/command" cId="2624200943" sldId="303"/>
      <ac:spMk id="3" creationId="{0710BCB8-7358-C46B-E0CF-5E6CAA4CBC16}"/>
      <ac:txMk cp="102" len="18">
        <ac:context len="476" hash="35083204"/>
      </ac:txMk>
    </ac:txMkLst>
    <p188:pos x="8729240" y="626962"/>
    <p188:txBody>
      <a:bodyPr/>
      <a:lstStyle/>
      <a:p>
        <a:r>
          <a:rPr lang="en-US"/>
          <a:t>is considered as safer than C.
There's not much debate on this.</a:t>
        </a:r>
      </a:p>
    </p188:txBody>
  </p188:cm>
</p188:cmLst>
</file>

<file path=ppt/comments/modernComment_134_5CD0A4DD.xml><?xml version="1.0" encoding="utf-8"?>
<p188:cmLst xmlns:a="http://schemas.openxmlformats.org/drawingml/2006/main" xmlns:r="http://schemas.openxmlformats.org/officeDocument/2006/relationships" xmlns:p188="http://schemas.microsoft.com/office/powerpoint/2018/8/main">
  <p188:cm id="{03CFCD75-432F-4C88-865F-AC228E3DAFF4}" authorId="{B795C78E-453C-021B-79AA-E426FD857D0E}" status="resolved" created="2025-04-10T14:32:33.625" complete="100000">
    <ac:deMkLst xmlns:ac="http://schemas.microsoft.com/office/drawing/2013/main/command">
      <pc:docMk xmlns:pc="http://schemas.microsoft.com/office/powerpoint/2013/main/command"/>
      <pc:sldMk xmlns:pc="http://schemas.microsoft.com/office/powerpoint/2013/main/command" cId="1557177565" sldId="308"/>
      <ac:picMk id="11" creationId="{618CD672-FC8C-1676-0756-81D12ED4A2FB}"/>
    </ac:deMkLst>
    <p188:txBody>
      <a:bodyPr/>
      <a:lstStyle/>
      <a:p>
        <a:r>
          <a:rPr lang="en-US"/>
          <a:t>If the audience is made of technical people the explanation here is incorrect.
The temporary object obtained with `Foo()` is not "constructed in the stack of the constructor call", but its lifetime ends with the full expression that creates it. So after the full expression finishes, the temporary object is destroyed, making all references to it invalid. There's nothing about the heap or stack, these notions do not even exist in the C++ standard.</a:t>
        </a:r>
      </a:p>
    </p188:txBody>
  </p188:cm>
</p188:cmLst>
</file>

<file path=ppt/comments/modernComment_136_881926D4.xml><?xml version="1.0" encoding="utf-8"?>
<p188:cmLst xmlns:a="http://schemas.openxmlformats.org/drawingml/2006/main" xmlns:r="http://schemas.openxmlformats.org/officeDocument/2006/relationships" xmlns:p188="http://schemas.microsoft.com/office/powerpoint/2018/8/main">
  <p188:cm id="{CA9DC657-AE90-4169-A43A-745817DFF525}" authorId="{B795C78E-453C-021B-79AA-E426FD857D0E}" created="2025-04-10T15:01:38.485">
    <pc:sldMkLst xmlns:pc="http://schemas.microsoft.com/office/powerpoint/2013/main/command">
      <pc:docMk/>
      <pc:sldMk cId="2283349716" sldId="310"/>
    </pc:sldMkLst>
    <p188:txBody>
      <a:bodyPr/>
      <a:lstStyle/>
      <a:p>
        <a:r>
          <a:rPr lang="en-US"/>
          <a:t>I don't know the target audience, but anyone in the target audience that's "Rust 101". If there is anyone knowing even a bit of Rust, it is very likely that they will think that they are taken for fools.</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F0872AA-3816-32FA-0CFB-584473A0AE8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R"/>
          </a:p>
        </p:txBody>
      </p:sp>
      <p:sp>
        <p:nvSpPr>
          <p:cNvPr id="3" name="Date Placeholder 2">
            <a:extLst>
              <a:ext uri="{FF2B5EF4-FFF2-40B4-BE49-F238E27FC236}">
                <a16:creationId xmlns:a16="http://schemas.microsoft.com/office/drawing/2014/main" id="{AD393D12-BBD4-FE1F-85C0-E5CBF186865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25C075A-00C8-914A-B6AC-66293CD5DD7E}" type="datetimeFigureOut">
              <a:rPr lang="en-FR" smtClean="0"/>
              <a:t>04/30/2025</a:t>
            </a:fld>
            <a:endParaRPr lang="en-FR"/>
          </a:p>
        </p:txBody>
      </p:sp>
      <p:sp>
        <p:nvSpPr>
          <p:cNvPr id="4" name="Footer Placeholder 3">
            <a:extLst>
              <a:ext uri="{FF2B5EF4-FFF2-40B4-BE49-F238E27FC236}">
                <a16:creationId xmlns:a16="http://schemas.microsoft.com/office/drawing/2014/main" id="{110547FA-D908-41DF-AE9C-5C01F6DD5EC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FR"/>
          </a:p>
        </p:txBody>
      </p:sp>
      <p:sp>
        <p:nvSpPr>
          <p:cNvPr id="5" name="Slide Number Placeholder 4">
            <a:extLst>
              <a:ext uri="{FF2B5EF4-FFF2-40B4-BE49-F238E27FC236}">
                <a16:creationId xmlns:a16="http://schemas.microsoft.com/office/drawing/2014/main" id="{6B6B6DF2-7E79-5FB3-99A5-684F1E5067A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5578908-63BD-BB44-9A35-01A832DA93C2}" type="slidenum">
              <a:rPr lang="en-FR" smtClean="0"/>
              <a:t>‹N°›</a:t>
            </a:fld>
            <a:endParaRPr lang="en-FR"/>
          </a:p>
        </p:txBody>
      </p:sp>
    </p:spTree>
    <p:extLst>
      <p:ext uri="{BB962C8B-B14F-4D97-AF65-F5344CB8AC3E}">
        <p14:creationId xmlns:p14="http://schemas.microsoft.com/office/powerpoint/2010/main" val="2371176810"/>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CF5E7C-3323-6944-96C5-868F82390E11}" type="datetimeFigureOut">
              <a:rPr lang="en-FR" smtClean="0"/>
              <a:t>04/30/2025</a:t>
            </a:fld>
            <a:endParaRPr lang="en-F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F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F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BFE5E9-4112-5249-8666-BF817DA0499C}" type="slidenum">
              <a:rPr lang="en-FR" smtClean="0"/>
              <a:t>‹N°›</a:t>
            </a:fld>
            <a:endParaRPr lang="en-FR"/>
          </a:p>
        </p:txBody>
      </p:sp>
    </p:spTree>
    <p:extLst>
      <p:ext uri="{BB962C8B-B14F-4D97-AF65-F5344CB8AC3E}">
        <p14:creationId xmlns:p14="http://schemas.microsoft.com/office/powerpoint/2010/main" val="352848465"/>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Rajouter des données du MITRE</a:t>
            </a:r>
          </a:p>
        </p:txBody>
      </p:sp>
      <p:sp>
        <p:nvSpPr>
          <p:cNvPr id="4" name="Espace réservé du pied de page 3"/>
          <p:cNvSpPr>
            <a:spLocks noGrp="1"/>
          </p:cNvSpPr>
          <p:nvPr>
            <p:ph type="ftr" sz="quarter" idx="4"/>
          </p:nvPr>
        </p:nvSpPr>
        <p:spPr/>
        <p:txBody>
          <a:bodyPr/>
          <a:lstStyle/>
          <a:p>
            <a:endParaRPr lang="en-FR"/>
          </a:p>
        </p:txBody>
      </p:sp>
      <p:sp>
        <p:nvSpPr>
          <p:cNvPr id="5" name="Espace réservé du numéro de diapositive 4"/>
          <p:cNvSpPr>
            <a:spLocks noGrp="1"/>
          </p:cNvSpPr>
          <p:nvPr>
            <p:ph type="sldNum" sz="quarter" idx="5"/>
          </p:nvPr>
        </p:nvSpPr>
        <p:spPr/>
        <p:txBody>
          <a:bodyPr/>
          <a:lstStyle/>
          <a:p>
            <a:fld id="{7BBFE5E9-4112-5249-8666-BF817DA0499C}" type="slidenum">
              <a:rPr lang="en-FR" smtClean="0"/>
              <a:t>6</a:t>
            </a:fld>
            <a:endParaRPr lang="en-FR"/>
          </a:p>
        </p:txBody>
      </p:sp>
    </p:spTree>
    <p:extLst>
      <p:ext uri="{BB962C8B-B14F-4D97-AF65-F5344CB8AC3E}">
        <p14:creationId xmlns:p14="http://schemas.microsoft.com/office/powerpoint/2010/main" val="18073740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For </a:t>
            </a:r>
            <a:r>
              <a:rPr lang="fr-FR" err="1"/>
              <a:t>functional</a:t>
            </a:r>
            <a:r>
              <a:rPr lang="fr-FR"/>
              <a:t> range, use char values – </a:t>
            </a:r>
            <a:r>
              <a:rPr lang="fr-FR" err="1"/>
              <a:t>it</a:t>
            </a:r>
            <a:r>
              <a:rPr lang="fr-FR"/>
              <a:t> </a:t>
            </a:r>
            <a:r>
              <a:rPr lang="fr-FR" err="1"/>
              <a:t>will</a:t>
            </a:r>
            <a:r>
              <a:rPr lang="fr-FR"/>
              <a:t> </a:t>
            </a:r>
            <a:r>
              <a:rPr lang="fr-FR" err="1"/>
              <a:t>be</a:t>
            </a:r>
            <a:r>
              <a:rPr lang="fr-FR"/>
              <a:t> more </a:t>
            </a:r>
            <a:r>
              <a:rPr lang="fr-FR" err="1"/>
              <a:t>impactful</a:t>
            </a:r>
            <a:r>
              <a:rPr lang="fr-FR"/>
              <a:t> </a:t>
            </a:r>
            <a:r>
              <a:rPr lang="fr-FR" err="1"/>
              <a:t>than</a:t>
            </a:r>
            <a:r>
              <a:rPr lang="fr-FR"/>
              <a:t> </a:t>
            </a:r>
            <a:r>
              <a:rPr lang="fr-FR" err="1"/>
              <a:t>int</a:t>
            </a:r>
            <a:r>
              <a:rPr lang="fr-FR"/>
              <a:t> or </a:t>
            </a:r>
            <a:r>
              <a:rPr lang="fr-FR" err="1"/>
              <a:t>larger</a:t>
            </a:r>
            <a:r>
              <a:rPr lang="fr-FR"/>
              <a:t> values (and more </a:t>
            </a:r>
            <a:r>
              <a:rPr lang="fr-FR" err="1"/>
              <a:t>realistic</a:t>
            </a:r>
            <a:r>
              <a:rPr lang="fr-FR"/>
              <a:t> </a:t>
            </a:r>
            <a:r>
              <a:rPr lang="fr-FR" err="1"/>
              <a:t>too</a:t>
            </a:r>
            <a:r>
              <a:rPr lang="fr-FR"/>
              <a:t>)</a:t>
            </a:r>
          </a:p>
        </p:txBody>
      </p:sp>
      <p:sp>
        <p:nvSpPr>
          <p:cNvPr id="4" name="Espace réservé du pied de page 3"/>
          <p:cNvSpPr>
            <a:spLocks noGrp="1"/>
          </p:cNvSpPr>
          <p:nvPr>
            <p:ph type="ftr" sz="quarter" idx="4"/>
          </p:nvPr>
        </p:nvSpPr>
        <p:spPr/>
        <p:txBody>
          <a:bodyPr/>
          <a:lstStyle/>
          <a:p>
            <a:endParaRPr lang="en-FR"/>
          </a:p>
        </p:txBody>
      </p:sp>
      <p:sp>
        <p:nvSpPr>
          <p:cNvPr id="5" name="Espace réservé du numéro de diapositive 4"/>
          <p:cNvSpPr>
            <a:spLocks noGrp="1"/>
          </p:cNvSpPr>
          <p:nvPr>
            <p:ph type="sldNum" sz="quarter" idx="5"/>
          </p:nvPr>
        </p:nvSpPr>
        <p:spPr/>
        <p:txBody>
          <a:bodyPr/>
          <a:lstStyle/>
          <a:p>
            <a:fld id="{7BBFE5E9-4112-5249-8666-BF817DA0499C}" type="slidenum">
              <a:rPr lang="en-FR" smtClean="0"/>
              <a:t>11</a:t>
            </a:fld>
            <a:endParaRPr lang="en-FR"/>
          </a:p>
        </p:txBody>
      </p:sp>
    </p:spTree>
    <p:extLst>
      <p:ext uri="{BB962C8B-B14F-4D97-AF65-F5344CB8AC3E}">
        <p14:creationId xmlns:p14="http://schemas.microsoft.com/office/powerpoint/2010/main" val="1254214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pied de page 3"/>
          <p:cNvSpPr>
            <a:spLocks noGrp="1"/>
          </p:cNvSpPr>
          <p:nvPr>
            <p:ph type="ftr" sz="quarter" idx="4"/>
          </p:nvPr>
        </p:nvSpPr>
        <p:spPr/>
        <p:txBody>
          <a:bodyPr/>
          <a:lstStyle/>
          <a:p>
            <a:endParaRPr lang="en-FR"/>
          </a:p>
        </p:txBody>
      </p:sp>
      <p:sp>
        <p:nvSpPr>
          <p:cNvPr id="5" name="Espace réservé du numéro de diapositive 4"/>
          <p:cNvSpPr>
            <a:spLocks noGrp="1"/>
          </p:cNvSpPr>
          <p:nvPr>
            <p:ph type="sldNum" sz="quarter" idx="5"/>
          </p:nvPr>
        </p:nvSpPr>
        <p:spPr/>
        <p:txBody>
          <a:bodyPr/>
          <a:lstStyle/>
          <a:p>
            <a:fld id="{7BBFE5E9-4112-5249-8666-BF817DA0499C}" type="slidenum">
              <a:rPr lang="en-FR" smtClean="0"/>
              <a:t>16</a:t>
            </a:fld>
            <a:endParaRPr lang="en-FR"/>
          </a:p>
        </p:txBody>
      </p:sp>
    </p:spTree>
    <p:extLst>
      <p:ext uri="{BB962C8B-B14F-4D97-AF65-F5344CB8AC3E}">
        <p14:creationId xmlns:p14="http://schemas.microsoft.com/office/powerpoint/2010/main" val="9389551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F4FD04-136F-B215-2787-B04401F800E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D70B1E8-E667-D161-99D5-86CC0051918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83CB1C1-A77F-CAC0-E1C8-7144D061E73C}"/>
              </a:ext>
            </a:extLst>
          </p:cNvPr>
          <p:cNvSpPr>
            <a:spLocks noGrp="1"/>
          </p:cNvSpPr>
          <p:nvPr>
            <p:ph type="body" idx="1"/>
          </p:nvPr>
        </p:nvSpPr>
        <p:spPr/>
        <p:txBody>
          <a:bodyPr/>
          <a:lstStyle/>
          <a:p>
            <a:r>
              <a:rPr lang="fr-FR"/>
              <a:t>The </a:t>
            </a:r>
            <a:r>
              <a:rPr lang="fr-FR" err="1"/>
              <a:t>invalid</a:t>
            </a:r>
            <a:r>
              <a:rPr lang="fr-FR"/>
              <a:t> </a:t>
            </a:r>
            <a:r>
              <a:rPr lang="fr-FR" err="1"/>
              <a:t>cast</a:t>
            </a:r>
            <a:r>
              <a:rPr lang="fr-FR"/>
              <a:t> </a:t>
            </a:r>
            <a:r>
              <a:rPr lang="fr-FR" err="1"/>
              <a:t>is</a:t>
            </a:r>
            <a:r>
              <a:rPr lang="fr-FR"/>
              <a:t> an </a:t>
            </a:r>
            <a:r>
              <a:rPr lang="fr-FR" err="1"/>
              <a:t>undefined</a:t>
            </a:r>
            <a:r>
              <a:rPr lang="fr-FR"/>
              <a:t> </a:t>
            </a:r>
            <a:r>
              <a:rPr lang="fr-FR" err="1"/>
              <a:t>behavior</a:t>
            </a:r>
            <a:r>
              <a:rPr lang="fr-FR"/>
              <a:t>, but </a:t>
            </a:r>
            <a:r>
              <a:rPr lang="fr-FR" err="1"/>
              <a:t>we</a:t>
            </a:r>
            <a:r>
              <a:rPr lang="fr-FR"/>
              <a:t> </a:t>
            </a:r>
            <a:r>
              <a:rPr lang="fr-FR" err="1"/>
              <a:t>detect</a:t>
            </a:r>
            <a:r>
              <a:rPr lang="fr-FR"/>
              <a:t> the </a:t>
            </a:r>
            <a:r>
              <a:rPr lang="fr-FR" err="1"/>
              <a:t>consequence</a:t>
            </a:r>
            <a:br>
              <a:rPr lang="fr-FR"/>
            </a:br>
            <a:r>
              <a:rPr lang="fr-FR"/>
              <a:t>If </a:t>
            </a:r>
            <a:r>
              <a:rPr lang="fr-FR" err="1"/>
              <a:t>you</a:t>
            </a:r>
            <a:r>
              <a:rPr lang="fr-FR"/>
              <a:t> do not do </a:t>
            </a:r>
            <a:r>
              <a:rPr lang="fr-FR" err="1"/>
              <a:t>anything</a:t>
            </a:r>
            <a:r>
              <a:rPr lang="fr-FR"/>
              <a:t> </a:t>
            </a:r>
            <a:r>
              <a:rPr lang="fr-FR" err="1"/>
              <a:t>with</a:t>
            </a:r>
            <a:r>
              <a:rPr lang="fr-FR"/>
              <a:t> </a:t>
            </a:r>
            <a:r>
              <a:rPr lang="fr-FR" err="1"/>
              <a:t>this</a:t>
            </a:r>
            <a:r>
              <a:rPr lang="fr-FR"/>
              <a:t> </a:t>
            </a:r>
            <a:r>
              <a:rPr lang="fr-FR" err="1"/>
              <a:t>cast</a:t>
            </a:r>
            <a:r>
              <a:rPr lang="fr-FR"/>
              <a:t> </a:t>
            </a:r>
            <a:r>
              <a:rPr lang="fr-FR" err="1"/>
              <a:t>it</a:t>
            </a:r>
            <a:r>
              <a:rPr lang="fr-FR"/>
              <a:t> </a:t>
            </a:r>
            <a:r>
              <a:rPr lang="fr-FR" err="1"/>
              <a:t>will</a:t>
            </a:r>
            <a:r>
              <a:rPr lang="fr-FR"/>
              <a:t> </a:t>
            </a:r>
            <a:r>
              <a:rPr lang="fr-FR" err="1"/>
              <a:t>never</a:t>
            </a:r>
            <a:r>
              <a:rPr lang="fr-FR"/>
              <a:t> </a:t>
            </a:r>
            <a:r>
              <a:rPr lang="fr-FR" err="1"/>
              <a:t>be</a:t>
            </a:r>
            <a:r>
              <a:rPr lang="fr-FR"/>
              <a:t> </a:t>
            </a:r>
            <a:r>
              <a:rPr lang="fr-FR" err="1"/>
              <a:t>detected</a:t>
            </a:r>
            <a:r>
              <a:rPr lang="fr-FR"/>
              <a:t>.</a:t>
            </a:r>
            <a:br>
              <a:rPr lang="fr-FR"/>
            </a:br>
            <a:endParaRPr lang="fr-FR"/>
          </a:p>
        </p:txBody>
      </p:sp>
      <p:sp>
        <p:nvSpPr>
          <p:cNvPr id="4" name="Espace réservé du pied de page 3">
            <a:extLst>
              <a:ext uri="{FF2B5EF4-FFF2-40B4-BE49-F238E27FC236}">
                <a16:creationId xmlns:a16="http://schemas.microsoft.com/office/drawing/2014/main" id="{D0D3FA90-2299-7833-2CC8-4D8F71A5ED58}"/>
              </a:ext>
            </a:extLst>
          </p:cNvPr>
          <p:cNvSpPr>
            <a:spLocks noGrp="1"/>
          </p:cNvSpPr>
          <p:nvPr>
            <p:ph type="ftr" sz="quarter" idx="4"/>
          </p:nvPr>
        </p:nvSpPr>
        <p:spPr/>
        <p:txBody>
          <a:bodyPr/>
          <a:lstStyle/>
          <a:p>
            <a:endParaRPr lang="en-FR"/>
          </a:p>
        </p:txBody>
      </p:sp>
      <p:sp>
        <p:nvSpPr>
          <p:cNvPr id="5" name="Espace réservé du numéro de diapositive 4">
            <a:extLst>
              <a:ext uri="{FF2B5EF4-FFF2-40B4-BE49-F238E27FC236}">
                <a16:creationId xmlns:a16="http://schemas.microsoft.com/office/drawing/2014/main" id="{FCAAE6F2-B454-6913-9255-794EB6E84922}"/>
              </a:ext>
            </a:extLst>
          </p:cNvPr>
          <p:cNvSpPr>
            <a:spLocks noGrp="1"/>
          </p:cNvSpPr>
          <p:nvPr>
            <p:ph type="sldNum" sz="quarter" idx="5"/>
          </p:nvPr>
        </p:nvSpPr>
        <p:spPr/>
        <p:txBody>
          <a:bodyPr/>
          <a:lstStyle/>
          <a:p>
            <a:fld id="{7BBFE5E9-4112-5249-8666-BF817DA0499C}" type="slidenum">
              <a:rPr lang="en-FR" smtClean="0"/>
              <a:t>17</a:t>
            </a:fld>
            <a:endParaRPr lang="en-FR"/>
          </a:p>
        </p:txBody>
      </p:sp>
    </p:spTree>
    <p:extLst>
      <p:ext uri="{BB962C8B-B14F-4D97-AF65-F5344CB8AC3E}">
        <p14:creationId xmlns:p14="http://schemas.microsoft.com/office/powerpoint/2010/main" val="26518216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BA8A56-C90C-25B7-51FE-417DF8F0FE8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E58CE43-9BB9-0695-AC0C-4C70D08558B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28544C6-ED47-4385-ADB1-9499D8466AF6}"/>
              </a:ext>
            </a:extLst>
          </p:cNvPr>
          <p:cNvSpPr>
            <a:spLocks noGrp="1"/>
          </p:cNvSpPr>
          <p:nvPr>
            <p:ph type="body" idx="1"/>
          </p:nvPr>
        </p:nvSpPr>
        <p:spPr/>
        <p:txBody>
          <a:bodyPr/>
          <a:lstStyle/>
          <a:p>
            <a:endParaRPr lang="fr-FR"/>
          </a:p>
        </p:txBody>
      </p:sp>
      <p:sp>
        <p:nvSpPr>
          <p:cNvPr id="4" name="Espace réservé du pied de page 3">
            <a:extLst>
              <a:ext uri="{FF2B5EF4-FFF2-40B4-BE49-F238E27FC236}">
                <a16:creationId xmlns:a16="http://schemas.microsoft.com/office/drawing/2014/main" id="{603A18FD-C55E-016C-CF6D-081E126021CA}"/>
              </a:ext>
            </a:extLst>
          </p:cNvPr>
          <p:cNvSpPr>
            <a:spLocks noGrp="1"/>
          </p:cNvSpPr>
          <p:nvPr>
            <p:ph type="ftr" sz="quarter" idx="4"/>
          </p:nvPr>
        </p:nvSpPr>
        <p:spPr/>
        <p:txBody>
          <a:bodyPr/>
          <a:lstStyle/>
          <a:p>
            <a:endParaRPr lang="en-FR"/>
          </a:p>
        </p:txBody>
      </p:sp>
      <p:sp>
        <p:nvSpPr>
          <p:cNvPr id="5" name="Espace réservé du numéro de diapositive 4">
            <a:extLst>
              <a:ext uri="{FF2B5EF4-FFF2-40B4-BE49-F238E27FC236}">
                <a16:creationId xmlns:a16="http://schemas.microsoft.com/office/drawing/2014/main" id="{384F3EE1-0136-06D7-1D82-A9B459EA374A}"/>
              </a:ext>
            </a:extLst>
          </p:cNvPr>
          <p:cNvSpPr>
            <a:spLocks noGrp="1"/>
          </p:cNvSpPr>
          <p:nvPr>
            <p:ph type="sldNum" sz="quarter" idx="5"/>
          </p:nvPr>
        </p:nvSpPr>
        <p:spPr/>
        <p:txBody>
          <a:bodyPr/>
          <a:lstStyle/>
          <a:p>
            <a:fld id="{7BBFE5E9-4112-5249-8666-BF817DA0499C}" type="slidenum">
              <a:rPr lang="en-FR" smtClean="0"/>
              <a:t>18</a:t>
            </a:fld>
            <a:endParaRPr lang="en-FR"/>
          </a:p>
        </p:txBody>
      </p:sp>
    </p:spTree>
    <p:extLst>
      <p:ext uri="{BB962C8B-B14F-4D97-AF65-F5344CB8AC3E}">
        <p14:creationId xmlns:p14="http://schemas.microsoft.com/office/powerpoint/2010/main" val="18374812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pied de page 3"/>
          <p:cNvSpPr>
            <a:spLocks noGrp="1"/>
          </p:cNvSpPr>
          <p:nvPr>
            <p:ph type="ftr" sz="quarter" idx="4"/>
          </p:nvPr>
        </p:nvSpPr>
        <p:spPr/>
        <p:txBody>
          <a:bodyPr/>
          <a:lstStyle/>
          <a:p>
            <a:endParaRPr lang="en-FR"/>
          </a:p>
        </p:txBody>
      </p:sp>
      <p:sp>
        <p:nvSpPr>
          <p:cNvPr id="5" name="Espace réservé du numéro de diapositive 4"/>
          <p:cNvSpPr>
            <a:spLocks noGrp="1"/>
          </p:cNvSpPr>
          <p:nvPr>
            <p:ph type="sldNum" sz="quarter" idx="5"/>
          </p:nvPr>
        </p:nvSpPr>
        <p:spPr/>
        <p:txBody>
          <a:bodyPr/>
          <a:lstStyle/>
          <a:p>
            <a:fld id="{7BBFE5E9-4112-5249-8666-BF817DA0499C}" type="slidenum">
              <a:rPr lang="en-FR" smtClean="0"/>
              <a:t>23</a:t>
            </a:fld>
            <a:endParaRPr lang="en-FR"/>
          </a:p>
        </p:txBody>
      </p:sp>
    </p:spTree>
    <p:extLst>
      <p:ext uri="{BB962C8B-B14F-4D97-AF65-F5344CB8AC3E}">
        <p14:creationId xmlns:p14="http://schemas.microsoft.com/office/powerpoint/2010/main" val="40985942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B671C2-6F4B-B24F-3AE3-B1B1CC2D260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F0942E3-3FF9-7D39-1ADC-08C4BBCC46D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9B6F121-407B-1DD8-1BCF-F01374985D94}"/>
              </a:ext>
            </a:extLst>
          </p:cNvPr>
          <p:cNvSpPr>
            <a:spLocks noGrp="1"/>
          </p:cNvSpPr>
          <p:nvPr>
            <p:ph type="body" idx="1"/>
          </p:nvPr>
        </p:nvSpPr>
        <p:spPr/>
        <p:txBody>
          <a:bodyPr/>
          <a:lstStyle/>
          <a:p>
            <a:endParaRPr lang="fr-FR"/>
          </a:p>
        </p:txBody>
      </p:sp>
      <p:sp>
        <p:nvSpPr>
          <p:cNvPr id="4" name="Espace réservé du pied de page 3">
            <a:extLst>
              <a:ext uri="{FF2B5EF4-FFF2-40B4-BE49-F238E27FC236}">
                <a16:creationId xmlns:a16="http://schemas.microsoft.com/office/drawing/2014/main" id="{EBDF5759-FFBF-49AB-73AC-7180DC744780}"/>
              </a:ext>
            </a:extLst>
          </p:cNvPr>
          <p:cNvSpPr>
            <a:spLocks noGrp="1"/>
          </p:cNvSpPr>
          <p:nvPr>
            <p:ph type="ftr" sz="quarter" idx="4"/>
          </p:nvPr>
        </p:nvSpPr>
        <p:spPr/>
        <p:txBody>
          <a:bodyPr/>
          <a:lstStyle/>
          <a:p>
            <a:endParaRPr lang="en-FR"/>
          </a:p>
        </p:txBody>
      </p:sp>
      <p:sp>
        <p:nvSpPr>
          <p:cNvPr id="5" name="Espace réservé du numéro de diapositive 4">
            <a:extLst>
              <a:ext uri="{FF2B5EF4-FFF2-40B4-BE49-F238E27FC236}">
                <a16:creationId xmlns:a16="http://schemas.microsoft.com/office/drawing/2014/main" id="{2D938179-C5D5-F7A1-84C6-0877BDDDC42E}"/>
              </a:ext>
            </a:extLst>
          </p:cNvPr>
          <p:cNvSpPr>
            <a:spLocks noGrp="1"/>
          </p:cNvSpPr>
          <p:nvPr>
            <p:ph type="sldNum" sz="quarter" idx="5"/>
          </p:nvPr>
        </p:nvSpPr>
        <p:spPr/>
        <p:txBody>
          <a:bodyPr/>
          <a:lstStyle/>
          <a:p>
            <a:fld id="{7BBFE5E9-4112-5249-8666-BF817DA0499C}" type="slidenum">
              <a:rPr lang="en-FR" smtClean="0"/>
              <a:t>24</a:t>
            </a:fld>
            <a:endParaRPr lang="en-FR"/>
          </a:p>
        </p:txBody>
      </p:sp>
    </p:spTree>
    <p:extLst>
      <p:ext uri="{BB962C8B-B14F-4D97-AF65-F5344CB8AC3E}">
        <p14:creationId xmlns:p14="http://schemas.microsoft.com/office/powerpoint/2010/main" val="29363454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CCA2E-7F54-F0EC-9769-5A247DF5DF7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BA83B4A-EEB3-069F-1F3A-32E16490F40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EF90A45-7D47-BA5A-E969-454C66535997}"/>
              </a:ext>
            </a:extLst>
          </p:cNvPr>
          <p:cNvSpPr>
            <a:spLocks noGrp="1"/>
          </p:cNvSpPr>
          <p:nvPr>
            <p:ph type="body" idx="1"/>
          </p:nvPr>
        </p:nvSpPr>
        <p:spPr/>
        <p:txBody>
          <a:bodyPr/>
          <a:lstStyle/>
          <a:p>
            <a:endParaRPr lang="fr-FR"/>
          </a:p>
        </p:txBody>
      </p:sp>
      <p:sp>
        <p:nvSpPr>
          <p:cNvPr id="4" name="Espace réservé du pied de page 3">
            <a:extLst>
              <a:ext uri="{FF2B5EF4-FFF2-40B4-BE49-F238E27FC236}">
                <a16:creationId xmlns:a16="http://schemas.microsoft.com/office/drawing/2014/main" id="{2441A503-8BF5-1C1A-682B-45E1218109DB}"/>
              </a:ext>
            </a:extLst>
          </p:cNvPr>
          <p:cNvSpPr>
            <a:spLocks noGrp="1"/>
          </p:cNvSpPr>
          <p:nvPr>
            <p:ph type="ftr" sz="quarter" idx="4"/>
          </p:nvPr>
        </p:nvSpPr>
        <p:spPr/>
        <p:txBody>
          <a:bodyPr/>
          <a:lstStyle/>
          <a:p>
            <a:endParaRPr lang="en-FR"/>
          </a:p>
        </p:txBody>
      </p:sp>
      <p:sp>
        <p:nvSpPr>
          <p:cNvPr id="5" name="Espace réservé du numéro de diapositive 4">
            <a:extLst>
              <a:ext uri="{FF2B5EF4-FFF2-40B4-BE49-F238E27FC236}">
                <a16:creationId xmlns:a16="http://schemas.microsoft.com/office/drawing/2014/main" id="{A7987824-AAA3-7DB2-0E54-C1344BE5790C}"/>
              </a:ext>
            </a:extLst>
          </p:cNvPr>
          <p:cNvSpPr>
            <a:spLocks noGrp="1"/>
          </p:cNvSpPr>
          <p:nvPr>
            <p:ph type="sldNum" sz="quarter" idx="5"/>
          </p:nvPr>
        </p:nvSpPr>
        <p:spPr/>
        <p:txBody>
          <a:bodyPr/>
          <a:lstStyle/>
          <a:p>
            <a:fld id="{7BBFE5E9-4112-5249-8666-BF817DA0499C}" type="slidenum">
              <a:rPr lang="en-FR" smtClean="0"/>
              <a:t>28</a:t>
            </a:fld>
            <a:endParaRPr lang="en-FR"/>
          </a:p>
        </p:txBody>
      </p:sp>
    </p:spTree>
    <p:extLst>
      <p:ext uri="{BB962C8B-B14F-4D97-AF65-F5344CB8AC3E}">
        <p14:creationId xmlns:p14="http://schemas.microsoft.com/office/powerpoint/2010/main" val="13144525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emf"/><Relationship Id="rId7" Type="http://schemas.openxmlformats.org/officeDocument/2006/relationships/image" Target="../media/image7.emf"/><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emf"/><Relationship Id="rId5" Type="http://schemas.openxmlformats.org/officeDocument/2006/relationships/image" Target="../media/image5.emf"/><Relationship Id="rId4" Type="http://schemas.openxmlformats.org/officeDocument/2006/relationships/image" Target="../media/image4.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FFFDFC"/>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FACC060-1499-35DF-438A-396BFCB34459}"/>
              </a:ext>
            </a:extLst>
          </p:cNvPr>
          <p:cNvSpPr/>
          <p:nvPr userDrawn="1"/>
        </p:nvSpPr>
        <p:spPr>
          <a:xfrm>
            <a:off x="-32100" y="-194920"/>
            <a:ext cx="3904014" cy="7243763"/>
          </a:xfrm>
          <a:prstGeom prst="rect">
            <a:avLst/>
          </a:prstGeom>
          <a:gradFill>
            <a:gsLst>
              <a:gs pos="43000">
                <a:schemeClr val="accent1">
                  <a:shade val="67500"/>
                  <a:satMod val="115000"/>
                </a:schemeClr>
              </a:gs>
              <a:gs pos="100000">
                <a:schemeClr val="accent4">
                  <a:lumMod val="75000"/>
                  <a:alpha val="93267"/>
                </a:schemeClr>
              </a:gs>
            </a:gsLst>
            <a:path path="circle">
              <a:fillToRect l="100000" t="10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FR"/>
          </a:p>
        </p:txBody>
      </p:sp>
      <p:sp>
        <p:nvSpPr>
          <p:cNvPr id="16" name="TextBox 15">
            <a:extLst>
              <a:ext uri="{FF2B5EF4-FFF2-40B4-BE49-F238E27FC236}">
                <a16:creationId xmlns:a16="http://schemas.microsoft.com/office/drawing/2014/main" id="{7886C40C-530E-488F-1F33-CADF772D289E}"/>
              </a:ext>
            </a:extLst>
          </p:cNvPr>
          <p:cNvSpPr txBox="1"/>
          <p:nvPr userDrawn="1"/>
        </p:nvSpPr>
        <p:spPr>
          <a:xfrm>
            <a:off x="14735331" y="4572000"/>
            <a:ext cx="184731" cy="369332"/>
          </a:xfrm>
          <a:prstGeom prst="rect">
            <a:avLst/>
          </a:prstGeom>
          <a:noFill/>
        </p:spPr>
        <p:txBody>
          <a:bodyPr wrap="none" rtlCol="0">
            <a:spAutoFit/>
          </a:bodyPr>
          <a:lstStyle/>
          <a:p>
            <a:endParaRPr lang="en-FR"/>
          </a:p>
        </p:txBody>
      </p:sp>
      <p:pic>
        <p:nvPicPr>
          <p:cNvPr id="2" name="Picture 1" descr="A circle in a dark background&#10;&#10;Description automatically generated">
            <a:extLst>
              <a:ext uri="{FF2B5EF4-FFF2-40B4-BE49-F238E27FC236}">
                <a16:creationId xmlns:a16="http://schemas.microsoft.com/office/drawing/2014/main" id="{A9DE26D2-A344-3EE2-1EA2-1A6CF89ECFA0}"/>
              </a:ext>
            </a:extLst>
          </p:cNvPr>
          <p:cNvPicPr>
            <a:picLocks noChangeAspect="1"/>
          </p:cNvPicPr>
          <p:nvPr userDrawn="1"/>
        </p:nvPicPr>
        <p:blipFill>
          <a:blip r:embed="rId2"/>
          <a:stretch>
            <a:fillRect/>
          </a:stretch>
        </p:blipFill>
        <p:spPr>
          <a:xfrm>
            <a:off x="911088" y="-1091099"/>
            <a:ext cx="9800668" cy="9468666"/>
          </a:xfrm>
          <a:prstGeom prst="rect">
            <a:avLst/>
          </a:prstGeom>
        </p:spPr>
      </p:pic>
      <p:sp>
        <p:nvSpPr>
          <p:cNvPr id="8" name="Rounded Rectangle 7">
            <a:extLst>
              <a:ext uri="{FF2B5EF4-FFF2-40B4-BE49-F238E27FC236}">
                <a16:creationId xmlns:a16="http://schemas.microsoft.com/office/drawing/2014/main" id="{FB46729A-756D-C2D4-E001-FCD97794B9D8}"/>
              </a:ext>
            </a:extLst>
          </p:cNvPr>
          <p:cNvSpPr/>
          <p:nvPr userDrawn="1"/>
        </p:nvSpPr>
        <p:spPr>
          <a:xfrm>
            <a:off x="4235487" y="2113454"/>
            <a:ext cx="7512030" cy="3059559"/>
          </a:xfrm>
          <a:prstGeom prst="roundRect">
            <a:avLst/>
          </a:prstGeom>
          <a:solidFill>
            <a:schemeClr val="bg1"/>
          </a:solidFill>
          <a:ln>
            <a:solidFill>
              <a:schemeClr val="bg1">
                <a:lumMod val="65000"/>
              </a:schemeClr>
            </a:solidFill>
            <a:prstDash val="sysDot"/>
          </a:ln>
          <a:effectLst>
            <a:glow rad="228600">
              <a:schemeClr val="bg1">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CC20D19D-E3F9-EAA4-6D97-746913C4C3EC}"/>
              </a:ext>
            </a:extLst>
          </p:cNvPr>
          <p:cNvSpPr>
            <a:spLocks noGrp="1"/>
          </p:cNvSpPr>
          <p:nvPr>
            <p:ph type="title"/>
          </p:nvPr>
        </p:nvSpPr>
        <p:spPr>
          <a:xfrm>
            <a:off x="4451133" y="2476570"/>
            <a:ext cx="7080739" cy="1357941"/>
          </a:xfrm>
        </p:spPr>
        <p:txBody>
          <a:bodyPr/>
          <a:lstStyle>
            <a:lvl1pPr algn="ctr">
              <a:defRPr/>
            </a:lvl1pPr>
          </a:lstStyle>
          <a:p>
            <a:r>
              <a:rPr lang="en-GB"/>
              <a:t>Click to edit Master title style</a:t>
            </a:r>
            <a:endParaRPr lang="en-FR"/>
          </a:p>
        </p:txBody>
      </p:sp>
      <p:sp>
        <p:nvSpPr>
          <p:cNvPr id="3" name="Subtitle 2">
            <a:extLst>
              <a:ext uri="{FF2B5EF4-FFF2-40B4-BE49-F238E27FC236}">
                <a16:creationId xmlns:a16="http://schemas.microsoft.com/office/drawing/2014/main" id="{6BBDEC29-0A1F-6065-E318-89D3584FD0ED}"/>
              </a:ext>
            </a:extLst>
          </p:cNvPr>
          <p:cNvSpPr>
            <a:spLocks noGrp="1"/>
          </p:cNvSpPr>
          <p:nvPr>
            <p:ph type="subTitle" idx="1"/>
          </p:nvPr>
        </p:nvSpPr>
        <p:spPr>
          <a:xfrm>
            <a:off x="5361983" y="4113934"/>
            <a:ext cx="5259038" cy="616394"/>
          </a:xfrm>
        </p:spPr>
        <p:txBody>
          <a:bodyPr/>
          <a:lstStyle>
            <a:lvl1pPr marL="0" indent="0" algn="ctr">
              <a:buNone/>
              <a:defRPr sz="24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9" name="Picture 8" descr="A black and orange logo&#10;&#10;Description automatically generated">
            <a:extLst>
              <a:ext uri="{FF2B5EF4-FFF2-40B4-BE49-F238E27FC236}">
                <a16:creationId xmlns:a16="http://schemas.microsoft.com/office/drawing/2014/main" id="{553D5885-95AE-49EC-34CB-7181CFE9DED8}"/>
              </a:ext>
            </a:extLst>
          </p:cNvPr>
          <p:cNvPicPr>
            <a:picLocks noChangeAspect="1"/>
          </p:cNvPicPr>
          <p:nvPr userDrawn="1"/>
        </p:nvPicPr>
        <p:blipFill>
          <a:blip r:embed="rId3"/>
          <a:stretch>
            <a:fillRect/>
          </a:stretch>
        </p:blipFill>
        <p:spPr>
          <a:xfrm>
            <a:off x="9216828" y="126324"/>
            <a:ext cx="2846584" cy="783057"/>
          </a:xfrm>
          <a:prstGeom prst="rect">
            <a:avLst/>
          </a:prstGeom>
        </p:spPr>
      </p:pic>
    </p:spTree>
    <p:extLst>
      <p:ext uri="{BB962C8B-B14F-4D97-AF65-F5344CB8AC3E}">
        <p14:creationId xmlns:p14="http://schemas.microsoft.com/office/powerpoint/2010/main" val="365327593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Oval 8">
            <a:extLst>
              <a:ext uri="{FF2B5EF4-FFF2-40B4-BE49-F238E27FC236}">
                <a16:creationId xmlns:a16="http://schemas.microsoft.com/office/drawing/2014/main" id="{FD733845-9765-5B42-330D-6539E030E9FF}"/>
              </a:ext>
            </a:extLst>
          </p:cNvPr>
          <p:cNvSpPr/>
          <p:nvPr userDrawn="1"/>
        </p:nvSpPr>
        <p:spPr>
          <a:xfrm>
            <a:off x="9530608" y="4663440"/>
            <a:ext cx="4754880" cy="4389120"/>
          </a:xfrm>
          <a:prstGeom prst="ellipse">
            <a:avLst/>
          </a:prstGeom>
          <a:solidFill>
            <a:srgbClr val="DD5F00">
              <a:alpha val="19000"/>
            </a:srgbClr>
          </a:solidFill>
          <a:ln>
            <a:noFill/>
          </a:ln>
          <a:effectLst>
            <a:glow rad="852106">
              <a:schemeClr val="accent1">
                <a:alpha val="10000"/>
              </a:schemeClr>
            </a:glow>
            <a:softEdge rad="1270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FR"/>
          </a:p>
        </p:txBody>
      </p:sp>
      <p:sp>
        <p:nvSpPr>
          <p:cNvPr id="2" name="Title 1">
            <a:extLst>
              <a:ext uri="{FF2B5EF4-FFF2-40B4-BE49-F238E27FC236}">
                <a16:creationId xmlns:a16="http://schemas.microsoft.com/office/drawing/2014/main" id="{B9412838-BAC0-D7DC-E786-65C83E011FBC}"/>
              </a:ext>
            </a:extLst>
          </p:cNvPr>
          <p:cNvSpPr>
            <a:spLocks noGrp="1"/>
          </p:cNvSpPr>
          <p:nvPr>
            <p:ph type="title"/>
          </p:nvPr>
        </p:nvSpPr>
        <p:spPr/>
        <p:txBody>
          <a:bodyPr/>
          <a:lstStyle/>
          <a:p>
            <a:r>
              <a:rPr lang="en-US"/>
              <a:t>Click to edit Master title style</a:t>
            </a:r>
          </a:p>
        </p:txBody>
      </p:sp>
      <p:sp>
        <p:nvSpPr>
          <p:cNvPr id="6" name="Date Placeholder 3">
            <a:extLst>
              <a:ext uri="{FF2B5EF4-FFF2-40B4-BE49-F238E27FC236}">
                <a16:creationId xmlns:a16="http://schemas.microsoft.com/office/drawing/2014/main" id="{2D15504C-8007-9367-3F2F-30E7C3623510}"/>
              </a:ext>
            </a:extLst>
          </p:cNvPr>
          <p:cNvSpPr>
            <a:spLocks noGrp="1"/>
          </p:cNvSpPr>
          <p:nvPr>
            <p:ph type="dt" sz="half" idx="2"/>
          </p:nvPr>
        </p:nvSpPr>
        <p:spPr>
          <a:xfrm>
            <a:off x="8942433" y="6356350"/>
            <a:ext cx="1565787" cy="365125"/>
          </a:xfrm>
          <a:prstGeom prst="rect">
            <a:avLst/>
          </a:prstGeom>
        </p:spPr>
        <p:txBody>
          <a:bodyPr vert="horz" lIns="91440" tIns="45720" rIns="91440" bIns="45720" rtlCol="0" anchor="ctr"/>
          <a:lstStyle>
            <a:lvl1pPr algn="l">
              <a:defRPr sz="1000">
                <a:solidFill>
                  <a:schemeClr val="tx1">
                    <a:tint val="82000"/>
                  </a:schemeClr>
                </a:solidFill>
              </a:defRPr>
            </a:lvl1pPr>
          </a:lstStyle>
          <a:p>
            <a:fld id="{9A693893-F0F9-4ED9-B516-CE2C9C8A4DDB}" type="datetime3">
              <a:rPr lang="en-US" smtClean="0"/>
              <a:pPr/>
              <a:t>30 April 2025</a:t>
            </a:fld>
            <a:endParaRPr lang="en-US"/>
          </a:p>
        </p:txBody>
      </p:sp>
      <p:sp>
        <p:nvSpPr>
          <p:cNvPr id="7" name="Footer Placeholder 4">
            <a:extLst>
              <a:ext uri="{FF2B5EF4-FFF2-40B4-BE49-F238E27FC236}">
                <a16:creationId xmlns:a16="http://schemas.microsoft.com/office/drawing/2014/main" id="{A5B4775E-1FA6-54BE-AE1A-78F51A35A1E3}"/>
              </a:ext>
            </a:extLst>
          </p:cNvPr>
          <p:cNvSpPr>
            <a:spLocks noGrp="1"/>
          </p:cNvSpPr>
          <p:nvPr>
            <p:ph type="ftr" sz="quarter" idx="3"/>
          </p:nvPr>
        </p:nvSpPr>
        <p:spPr>
          <a:xfrm>
            <a:off x="4038600" y="6359311"/>
            <a:ext cx="4114800" cy="365125"/>
          </a:xfrm>
          <a:prstGeom prst="rect">
            <a:avLst/>
          </a:prstGeom>
        </p:spPr>
        <p:txBody>
          <a:bodyPr vert="horz" lIns="91440" tIns="45720" rIns="91440" bIns="45720" rtlCol="0" anchor="ctr"/>
          <a:lstStyle>
            <a:lvl1pPr algn="ctr">
              <a:defRPr sz="1000">
                <a:solidFill>
                  <a:schemeClr val="tx1">
                    <a:tint val="82000"/>
                  </a:schemeClr>
                </a:solidFill>
                <a:latin typeface="+mn-lt"/>
                <a:ea typeface="Helvetica Neue" panose="02000503000000020004" pitchFamily="2" charset="0"/>
                <a:cs typeface="Helvetica Neue" panose="02000503000000020004" pitchFamily="2" charset="0"/>
              </a:defRPr>
            </a:lvl1pPr>
          </a:lstStyle>
          <a:p>
            <a:endParaRPr lang="en-US"/>
          </a:p>
        </p:txBody>
      </p:sp>
      <p:sp>
        <p:nvSpPr>
          <p:cNvPr id="8" name="Slide Number Placeholder 16">
            <a:extLst>
              <a:ext uri="{FF2B5EF4-FFF2-40B4-BE49-F238E27FC236}">
                <a16:creationId xmlns:a16="http://schemas.microsoft.com/office/drawing/2014/main" id="{2BAE9A98-7ABF-E638-FB05-17D1898FABCE}"/>
              </a:ext>
            </a:extLst>
          </p:cNvPr>
          <p:cNvSpPr>
            <a:spLocks noGrp="1"/>
          </p:cNvSpPr>
          <p:nvPr>
            <p:ph type="sldNum" sz="quarter" idx="4"/>
          </p:nvPr>
        </p:nvSpPr>
        <p:spPr>
          <a:xfrm>
            <a:off x="11031780" y="6356350"/>
            <a:ext cx="857218" cy="365125"/>
          </a:xfrm>
          <a:prstGeom prst="rect">
            <a:avLst/>
          </a:prstGeom>
        </p:spPr>
        <p:txBody>
          <a:bodyPr vert="horz" lIns="91440" tIns="45720" rIns="91440" bIns="45720" rtlCol="0" anchor="ctr"/>
          <a:lstStyle>
            <a:lvl1pPr algn="r">
              <a:defRPr sz="1000">
                <a:solidFill>
                  <a:schemeClr val="tx1">
                    <a:tint val="82000"/>
                  </a:schemeClr>
                </a:solidFill>
              </a:defRPr>
            </a:lvl1pPr>
          </a:lstStyle>
          <a:p>
            <a:fld id="{D16E7E41-7F23-8141-8D13-41C713F32723}" type="slidenum">
              <a:rPr lang="en-FR" smtClean="0"/>
              <a:pPr/>
              <a:t>‹N°›</a:t>
            </a:fld>
            <a:endParaRPr lang="en-FR"/>
          </a:p>
        </p:txBody>
      </p:sp>
    </p:spTree>
    <p:extLst>
      <p:ext uri="{BB962C8B-B14F-4D97-AF65-F5344CB8AC3E}">
        <p14:creationId xmlns:p14="http://schemas.microsoft.com/office/powerpoint/2010/main" val="1897006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9" name="Oval 8">
            <a:extLst>
              <a:ext uri="{FF2B5EF4-FFF2-40B4-BE49-F238E27FC236}">
                <a16:creationId xmlns:a16="http://schemas.microsoft.com/office/drawing/2014/main" id="{FD733845-9765-5B42-330D-6539E030E9FF}"/>
              </a:ext>
            </a:extLst>
          </p:cNvPr>
          <p:cNvSpPr/>
          <p:nvPr userDrawn="1"/>
        </p:nvSpPr>
        <p:spPr>
          <a:xfrm>
            <a:off x="9530608" y="-2185035"/>
            <a:ext cx="4754880" cy="4389120"/>
          </a:xfrm>
          <a:prstGeom prst="ellipse">
            <a:avLst/>
          </a:prstGeom>
          <a:solidFill>
            <a:srgbClr val="DD5F00">
              <a:alpha val="19000"/>
            </a:srgbClr>
          </a:solidFill>
          <a:ln>
            <a:noFill/>
          </a:ln>
          <a:effectLst>
            <a:glow rad="852106">
              <a:schemeClr val="accent1">
                <a:alpha val="10000"/>
              </a:schemeClr>
            </a:glow>
            <a:softEdge rad="1270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FR"/>
          </a:p>
        </p:txBody>
      </p:sp>
      <p:sp>
        <p:nvSpPr>
          <p:cNvPr id="2" name="Title 1">
            <a:extLst>
              <a:ext uri="{FF2B5EF4-FFF2-40B4-BE49-F238E27FC236}">
                <a16:creationId xmlns:a16="http://schemas.microsoft.com/office/drawing/2014/main" id="{B9412838-BAC0-D7DC-E786-65C83E011FBC}"/>
              </a:ext>
            </a:extLst>
          </p:cNvPr>
          <p:cNvSpPr>
            <a:spLocks noGrp="1"/>
          </p:cNvSpPr>
          <p:nvPr>
            <p:ph type="title"/>
          </p:nvPr>
        </p:nvSpPr>
        <p:spPr/>
        <p:txBody>
          <a:bodyPr/>
          <a:lstStyle/>
          <a:p>
            <a:r>
              <a:rPr lang="en-US"/>
              <a:t>Click to edit Master title style</a:t>
            </a:r>
          </a:p>
        </p:txBody>
      </p:sp>
      <p:sp>
        <p:nvSpPr>
          <p:cNvPr id="6" name="Date Placeholder 3">
            <a:extLst>
              <a:ext uri="{FF2B5EF4-FFF2-40B4-BE49-F238E27FC236}">
                <a16:creationId xmlns:a16="http://schemas.microsoft.com/office/drawing/2014/main" id="{2D15504C-8007-9367-3F2F-30E7C3623510}"/>
              </a:ext>
            </a:extLst>
          </p:cNvPr>
          <p:cNvSpPr>
            <a:spLocks noGrp="1"/>
          </p:cNvSpPr>
          <p:nvPr>
            <p:ph type="dt" sz="half" idx="2"/>
          </p:nvPr>
        </p:nvSpPr>
        <p:spPr>
          <a:xfrm>
            <a:off x="8942433" y="6356350"/>
            <a:ext cx="1565787" cy="365125"/>
          </a:xfrm>
          <a:prstGeom prst="rect">
            <a:avLst/>
          </a:prstGeom>
        </p:spPr>
        <p:txBody>
          <a:bodyPr vert="horz" lIns="91440" tIns="45720" rIns="91440" bIns="45720" rtlCol="0" anchor="ctr"/>
          <a:lstStyle>
            <a:lvl1pPr algn="l">
              <a:defRPr sz="1000">
                <a:solidFill>
                  <a:schemeClr val="tx1">
                    <a:tint val="82000"/>
                  </a:schemeClr>
                </a:solidFill>
              </a:defRPr>
            </a:lvl1pPr>
          </a:lstStyle>
          <a:p>
            <a:fld id="{9A693893-F0F9-4ED9-B516-CE2C9C8A4DDB}" type="datetime3">
              <a:rPr lang="en-US" smtClean="0"/>
              <a:pPr/>
              <a:t>30 April 2025</a:t>
            </a:fld>
            <a:endParaRPr lang="en-US"/>
          </a:p>
        </p:txBody>
      </p:sp>
      <p:sp>
        <p:nvSpPr>
          <p:cNvPr id="7" name="Footer Placeholder 4">
            <a:extLst>
              <a:ext uri="{FF2B5EF4-FFF2-40B4-BE49-F238E27FC236}">
                <a16:creationId xmlns:a16="http://schemas.microsoft.com/office/drawing/2014/main" id="{A5B4775E-1FA6-54BE-AE1A-78F51A35A1E3}"/>
              </a:ext>
            </a:extLst>
          </p:cNvPr>
          <p:cNvSpPr>
            <a:spLocks noGrp="1"/>
          </p:cNvSpPr>
          <p:nvPr>
            <p:ph type="ftr" sz="quarter" idx="3"/>
          </p:nvPr>
        </p:nvSpPr>
        <p:spPr>
          <a:xfrm>
            <a:off x="4038600" y="6359311"/>
            <a:ext cx="4114800" cy="365125"/>
          </a:xfrm>
          <a:prstGeom prst="rect">
            <a:avLst/>
          </a:prstGeom>
        </p:spPr>
        <p:txBody>
          <a:bodyPr vert="horz" lIns="91440" tIns="45720" rIns="91440" bIns="45720" rtlCol="0" anchor="ctr"/>
          <a:lstStyle>
            <a:lvl1pPr algn="ctr">
              <a:defRPr sz="1000">
                <a:solidFill>
                  <a:schemeClr val="tx1">
                    <a:tint val="82000"/>
                  </a:schemeClr>
                </a:solidFill>
                <a:latin typeface="+mn-lt"/>
                <a:ea typeface="Helvetica Neue" panose="02000503000000020004" pitchFamily="2" charset="0"/>
                <a:cs typeface="Helvetica Neue" panose="02000503000000020004" pitchFamily="2" charset="0"/>
              </a:defRPr>
            </a:lvl1pPr>
          </a:lstStyle>
          <a:p>
            <a:endParaRPr lang="en-US"/>
          </a:p>
        </p:txBody>
      </p:sp>
      <p:sp>
        <p:nvSpPr>
          <p:cNvPr id="8" name="Slide Number Placeholder 16">
            <a:extLst>
              <a:ext uri="{FF2B5EF4-FFF2-40B4-BE49-F238E27FC236}">
                <a16:creationId xmlns:a16="http://schemas.microsoft.com/office/drawing/2014/main" id="{2BAE9A98-7ABF-E638-FB05-17D1898FABCE}"/>
              </a:ext>
            </a:extLst>
          </p:cNvPr>
          <p:cNvSpPr>
            <a:spLocks noGrp="1"/>
          </p:cNvSpPr>
          <p:nvPr>
            <p:ph type="sldNum" sz="quarter" idx="4"/>
          </p:nvPr>
        </p:nvSpPr>
        <p:spPr>
          <a:xfrm>
            <a:off x="11031780" y="6356350"/>
            <a:ext cx="857218" cy="365125"/>
          </a:xfrm>
          <a:prstGeom prst="rect">
            <a:avLst/>
          </a:prstGeom>
        </p:spPr>
        <p:txBody>
          <a:bodyPr vert="horz" lIns="91440" tIns="45720" rIns="91440" bIns="45720" rtlCol="0" anchor="ctr"/>
          <a:lstStyle>
            <a:lvl1pPr algn="r">
              <a:defRPr sz="1000">
                <a:solidFill>
                  <a:schemeClr val="tx1">
                    <a:tint val="82000"/>
                  </a:schemeClr>
                </a:solidFill>
              </a:defRPr>
            </a:lvl1pPr>
          </a:lstStyle>
          <a:p>
            <a:fld id="{D16E7E41-7F23-8141-8D13-41C713F32723}" type="slidenum">
              <a:rPr lang="en-FR" smtClean="0"/>
              <a:pPr/>
              <a:t>‹N°›</a:t>
            </a:fld>
            <a:endParaRPr lang="en-FR"/>
          </a:p>
        </p:txBody>
      </p:sp>
    </p:spTree>
    <p:extLst>
      <p:ext uri="{BB962C8B-B14F-4D97-AF65-F5344CB8AC3E}">
        <p14:creationId xmlns:p14="http://schemas.microsoft.com/office/powerpoint/2010/main" val="27585477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00BF516F-DBDD-A0DF-1FCF-B2DCA93DBAB0}"/>
              </a:ext>
            </a:extLst>
          </p:cNvPr>
          <p:cNvSpPr/>
          <p:nvPr userDrawn="1"/>
        </p:nvSpPr>
        <p:spPr>
          <a:xfrm>
            <a:off x="9530608" y="4663440"/>
            <a:ext cx="4754880" cy="4389120"/>
          </a:xfrm>
          <a:prstGeom prst="ellipse">
            <a:avLst/>
          </a:prstGeom>
          <a:solidFill>
            <a:srgbClr val="DD5F00">
              <a:alpha val="19000"/>
            </a:srgbClr>
          </a:solidFill>
          <a:ln>
            <a:noFill/>
          </a:ln>
          <a:effectLst>
            <a:glow rad="852106">
              <a:schemeClr val="accent1">
                <a:alpha val="10000"/>
              </a:schemeClr>
            </a:glow>
            <a:softEdge rad="1270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FR"/>
          </a:p>
        </p:txBody>
      </p:sp>
      <p:sp>
        <p:nvSpPr>
          <p:cNvPr id="5" name="Date Placeholder 3">
            <a:extLst>
              <a:ext uri="{FF2B5EF4-FFF2-40B4-BE49-F238E27FC236}">
                <a16:creationId xmlns:a16="http://schemas.microsoft.com/office/drawing/2014/main" id="{F972FC46-6991-F9D0-6F9D-D32562181104}"/>
              </a:ext>
            </a:extLst>
          </p:cNvPr>
          <p:cNvSpPr>
            <a:spLocks noGrp="1"/>
          </p:cNvSpPr>
          <p:nvPr>
            <p:ph type="dt" sz="half" idx="2"/>
          </p:nvPr>
        </p:nvSpPr>
        <p:spPr>
          <a:xfrm>
            <a:off x="8942433" y="6356350"/>
            <a:ext cx="1565787" cy="365125"/>
          </a:xfrm>
          <a:prstGeom prst="rect">
            <a:avLst/>
          </a:prstGeom>
        </p:spPr>
        <p:txBody>
          <a:bodyPr vert="horz" lIns="91440" tIns="45720" rIns="91440" bIns="45720" rtlCol="0" anchor="ctr"/>
          <a:lstStyle>
            <a:lvl1pPr algn="l">
              <a:defRPr sz="1000">
                <a:solidFill>
                  <a:schemeClr val="tx1">
                    <a:tint val="82000"/>
                  </a:schemeClr>
                </a:solidFill>
              </a:defRPr>
            </a:lvl1pPr>
          </a:lstStyle>
          <a:p>
            <a:fld id="{9A693893-F0F9-4ED9-B516-CE2C9C8A4DDB}" type="datetime3">
              <a:rPr lang="en-US" smtClean="0"/>
              <a:pPr/>
              <a:t>30 April 2025</a:t>
            </a:fld>
            <a:endParaRPr lang="en-US"/>
          </a:p>
        </p:txBody>
      </p:sp>
      <p:sp>
        <p:nvSpPr>
          <p:cNvPr id="6" name="Footer Placeholder 4">
            <a:extLst>
              <a:ext uri="{FF2B5EF4-FFF2-40B4-BE49-F238E27FC236}">
                <a16:creationId xmlns:a16="http://schemas.microsoft.com/office/drawing/2014/main" id="{E2D7BB9A-3C65-6E3A-CF03-F71AC88D6C70}"/>
              </a:ext>
            </a:extLst>
          </p:cNvPr>
          <p:cNvSpPr>
            <a:spLocks noGrp="1"/>
          </p:cNvSpPr>
          <p:nvPr>
            <p:ph type="ftr" sz="quarter" idx="3"/>
          </p:nvPr>
        </p:nvSpPr>
        <p:spPr>
          <a:xfrm>
            <a:off x="4038600" y="6359311"/>
            <a:ext cx="4114800" cy="365125"/>
          </a:xfrm>
          <a:prstGeom prst="rect">
            <a:avLst/>
          </a:prstGeom>
        </p:spPr>
        <p:txBody>
          <a:bodyPr vert="horz" lIns="91440" tIns="45720" rIns="91440" bIns="45720" rtlCol="0" anchor="ctr"/>
          <a:lstStyle>
            <a:lvl1pPr algn="ctr">
              <a:defRPr sz="1000">
                <a:solidFill>
                  <a:schemeClr val="tx1">
                    <a:tint val="82000"/>
                  </a:schemeClr>
                </a:solidFill>
                <a:latin typeface="+mn-lt"/>
                <a:ea typeface="Helvetica Neue" panose="02000503000000020004" pitchFamily="2" charset="0"/>
                <a:cs typeface="Helvetica Neue" panose="02000503000000020004" pitchFamily="2" charset="0"/>
              </a:defRPr>
            </a:lvl1pPr>
          </a:lstStyle>
          <a:p>
            <a:endParaRPr lang="en-US"/>
          </a:p>
        </p:txBody>
      </p:sp>
      <p:sp>
        <p:nvSpPr>
          <p:cNvPr id="7" name="Slide Number Placeholder 16">
            <a:extLst>
              <a:ext uri="{FF2B5EF4-FFF2-40B4-BE49-F238E27FC236}">
                <a16:creationId xmlns:a16="http://schemas.microsoft.com/office/drawing/2014/main" id="{D8EC4BE9-A49D-4B8E-22FB-3DED86EFFDFC}"/>
              </a:ext>
            </a:extLst>
          </p:cNvPr>
          <p:cNvSpPr>
            <a:spLocks noGrp="1"/>
          </p:cNvSpPr>
          <p:nvPr>
            <p:ph type="sldNum" sz="quarter" idx="4"/>
          </p:nvPr>
        </p:nvSpPr>
        <p:spPr>
          <a:xfrm>
            <a:off x="11031780" y="6356350"/>
            <a:ext cx="857218" cy="365125"/>
          </a:xfrm>
          <a:prstGeom prst="rect">
            <a:avLst/>
          </a:prstGeom>
        </p:spPr>
        <p:txBody>
          <a:bodyPr vert="horz" lIns="91440" tIns="45720" rIns="91440" bIns="45720" rtlCol="0" anchor="ctr"/>
          <a:lstStyle>
            <a:lvl1pPr algn="r">
              <a:defRPr sz="1000">
                <a:solidFill>
                  <a:schemeClr val="tx1">
                    <a:tint val="82000"/>
                  </a:schemeClr>
                </a:solidFill>
              </a:defRPr>
            </a:lvl1pPr>
          </a:lstStyle>
          <a:p>
            <a:fld id="{D16E7E41-7F23-8141-8D13-41C713F32723}" type="slidenum">
              <a:rPr lang="en-FR" smtClean="0"/>
              <a:pPr/>
              <a:t>‹N°›</a:t>
            </a:fld>
            <a:endParaRPr lang="en-FR"/>
          </a:p>
        </p:txBody>
      </p:sp>
    </p:spTree>
    <p:extLst>
      <p:ext uri="{BB962C8B-B14F-4D97-AF65-F5344CB8AC3E}">
        <p14:creationId xmlns:p14="http://schemas.microsoft.com/office/powerpoint/2010/main" val="27424012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55E418F7-C9B2-6068-4A0A-59E4BC757346}"/>
              </a:ext>
            </a:extLst>
          </p:cNvPr>
          <p:cNvSpPr/>
          <p:nvPr userDrawn="1"/>
        </p:nvSpPr>
        <p:spPr>
          <a:xfrm>
            <a:off x="9530608" y="4663440"/>
            <a:ext cx="4754880" cy="4389120"/>
          </a:xfrm>
          <a:prstGeom prst="ellipse">
            <a:avLst/>
          </a:prstGeom>
          <a:solidFill>
            <a:srgbClr val="DD5F00">
              <a:alpha val="19000"/>
            </a:srgbClr>
          </a:solidFill>
          <a:ln>
            <a:noFill/>
          </a:ln>
          <a:effectLst>
            <a:glow rad="852106">
              <a:schemeClr val="accent1">
                <a:alpha val="10000"/>
              </a:schemeClr>
            </a:glow>
            <a:softEdge rad="1270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FR"/>
          </a:p>
        </p:txBody>
      </p:sp>
      <p:sp>
        <p:nvSpPr>
          <p:cNvPr id="6" name="Rounded Rectangle 5">
            <a:extLst>
              <a:ext uri="{FF2B5EF4-FFF2-40B4-BE49-F238E27FC236}">
                <a16:creationId xmlns:a16="http://schemas.microsoft.com/office/drawing/2014/main" id="{971665DA-4C27-3B95-BC06-F09B974B1670}"/>
              </a:ext>
            </a:extLst>
          </p:cNvPr>
          <p:cNvSpPr/>
          <p:nvPr userDrawn="1"/>
        </p:nvSpPr>
        <p:spPr>
          <a:xfrm>
            <a:off x="603314" y="1979628"/>
            <a:ext cx="3553905" cy="2488677"/>
          </a:xfrm>
          <a:prstGeom prst="roundRect">
            <a:avLst/>
          </a:prstGeom>
          <a:solidFill>
            <a:schemeClr val="bg1"/>
          </a:solidFill>
          <a:ln>
            <a:solidFill>
              <a:schemeClr val="bg1">
                <a:lumMod val="65000"/>
              </a:schemeClr>
            </a:solidFill>
            <a:prstDash val="sysDot"/>
          </a:ln>
          <a:effectLst>
            <a:glow rad="228600">
              <a:schemeClr val="bg1">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a:extLst>
              <a:ext uri="{FF2B5EF4-FFF2-40B4-BE49-F238E27FC236}">
                <a16:creationId xmlns:a16="http://schemas.microsoft.com/office/drawing/2014/main" id="{C232420B-5DDD-C82F-7825-01864A291149}"/>
              </a:ext>
            </a:extLst>
          </p:cNvPr>
          <p:cNvSpPr/>
          <p:nvPr userDrawn="1"/>
        </p:nvSpPr>
        <p:spPr>
          <a:xfrm>
            <a:off x="4330046" y="1979628"/>
            <a:ext cx="3553905" cy="2488677"/>
          </a:xfrm>
          <a:prstGeom prst="roundRect">
            <a:avLst/>
          </a:prstGeom>
          <a:solidFill>
            <a:schemeClr val="bg1"/>
          </a:solidFill>
          <a:ln>
            <a:solidFill>
              <a:schemeClr val="bg1">
                <a:lumMod val="65000"/>
              </a:schemeClr>
            </a:solidFill>
            <a:prstDash val="sysDot"/>
          </a:ln>
          <a:effectLst>
            <a:glow rad="228600">
              <a:schemeClr val="bg1">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a:extLst>
              <a:ext uri="{FF2B5EF4-FFF2-40B4-BE49-F238E27FC236}">
                <a16:creationId xmlns:a16="http://schemas.microsoft.com/office/drawing/2014/main" id="{634426BB-758F-7552-0144-4263D1DDB8A1}"/>
              </a:ext>
            </a:extLst>
          </p:cNvPr>
          <p:cNvSpPr/>
          <p:nvPr userDrawn="1"/>
        </p:nvSpPr>
        <p:spPr>
          <a:xfrm>
            <a:off x="8056778" y="2011622"/>
            <a:ext cx="3553905" cy="2488677"/>
          </a:xfrm>
          <a:prstGeom prst="roundRect">
            <a:avLst/>
          </a:prstGeom>
          <a:solidFill>
            <a:schemeClr val="bg1"/>
          </a:solidFill>
          <a:ln>
            <a:solidFill>
              <a:schemeClr val="bg1">
                <a:lumMod val="65000"/>
              </a:schemeClr>
            </a:solidFill>
            <a:prstDash val="sysDot"/>
          </a:ln>
          <a:effectLst>
            <a:glow rad="228600">
              <a:schemeClr val="bg1">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3">
            <a:extLst>
              <a:ext uri="{FF2B5EF4-FFF2-40B4-BE49-F238E27FC236}">
                <a16:creationId xmlns:a16="http://schemas.microsoft.com/office/drawing/2014/main" id="{8A984957-21C1-EA09-050D-52BF94E0871C}"/>
              </a:ext>
            </a:extLst>
          </p:cNvPr>
          <p:cNvSpPr>
            <a:spLocks noGrp="1"/>
          </p:cNvSpPr>
          <p:nvPr>
            <p:ph type="dt" sz="half" idx="2"/>
          </p:nvPr>
        </p:nvSpPr>
        <p:spPr>
          <a:xfrm>
            <a:off x="8942433" y="6356350"/>
            <a:ext cx="1565787" cy="365125"/>
          </a:xfrm>
          <a:prstGeom prst="rect">
            <a:avLst/>
          </a:prstGeom>
        </p:spPr>
        <p:txBody>
          <a:bodyPr vert="horz" lIns="91440" tIns="45720" rIns="91440" bIns="45720" rtlCol="0" anchor="ctr"/>
          <a:lstStyle>
            <a:lvl1pPr algn="l">
              <a:defRPr sz="1000">
                <a:solidFill>
                  <a:schemeClr val="tx1">
                    <a:tint val="82000"/>
                  </a:schemeClr>
                </a:solidFill>
              </a:defRPr>
            </a:lvl1pPr>
          </a:lstStyle>
          <a:p>
            <a:fld id="{9A693893-F0F9-4ED9-B516-CE2C9C8A4DDB}" type="datetime3">
              <a:rPr lang="en-US" smtClean="0"/>
              <a:pPr/>
              <a:t>30 April 2025</a:t>
            </a:fld>
            <a:endParaRPr lang="en-US"/>
          </a:p>
        </p:txBody>
      </p:sp>
      <p:sp>
        <p:nvSpPr>
          <p:cNvPr id="9" name="Footer Placeholder 4">
            <a:extLst>
              <a:ext uri="{FF2B5EF4-FFF2-40B4-BE49-F238E27FC236}">
                <a16:creationId xmlns:a16="http://schemas.microsoft.com/office/drawing/2014/main" id="{94D4D508-3EF1-7D52-A85A-9EC15EDCE554}"/>
              </a:ext>
            </a:extLst>
          </p:cNvPr>
          <p:cNvSpPr>
            <a:spLocks noGrp="1"/>
          </p:cNvSpPr>
          <p:nvPr>
            <p:ph type="ftr" sz="quarter" idx="3"/>
          </p:nvPr>
        </p:nvSpPr>
        <p:spPr>
          <a:xfrm>
            <a:off x="4038600" y="6359311"/>
            <a:ext cx="4114800" cy="365125"/>
          </a:xfrm>
          <a:prstGeom prst="rect">
            <a:avLst/>
          </a:prstGeom>
        </p:spPr>
        <p:txBody>
          <a:bodyPr vert="horz" lIns="91440" tIns="45720" rIns="91440" bIns="45720" rtlCol="0" anchor="ctr"/>
          <a:lstStyle>
            <a:lvl1pPr algn="ctr">
              <a:defRPr sz="1000">
                <a:solidFill>
                  <a:schemeClr val="tx1">
                    <a:tint val="82000"/>
                  </a:schemeClr>
                </a:solidFill>
                <a:latin typeface="+mn-lt"/>
                <a:ea typeface="Helvetica Neue" panose="02000503000000020004" pitchFamily="2" charset="0"/>
                <a:cs typeface="Helvetica Neue" panose="02000503000000020004" pitchFamily="2" charset="0"/>
              </a:defRPr>
            </a:lvl1pPr>
          </a:lstStyle>
          <a:p>
            <a:endParaRPr lang="en-US"/>
          </a:p>
        </p:txBody>
      </p:sp>
      <p:sp>
        <p:nvSpPr>
          <p:cNvPr id="10" name="Slide Number Placeholder 16">
            <a:extLst>
              <a:ext uri="{FF2B5EF4-FFF2-40B4-BE49-F238E27FC236}">
                <a16:creationId xmlns:a16="http://schemas.microsoft.com/office/drawing/2014/main" id="{D8B347B8-BB14-562A-43B3-C468B34563F3}"/>
              </a:ext>
            </a:extLst>
          </p:cNvPr>
          <p:cNvSpPr>
            <a:spLocks noGrp="1"/>
          </p:cNvSpPr>
          <p:nvPr>
            <p:ph type="sldNum" sz="quarter" idx="4"/>
          </p:nvPr>
        </p:nvSpPr>
        <p:spPr>
          <a:xfrm>
            <a:off x="11031780" y="6356350"/>
            <a:ext cx="857218" cy="365125"/>
          </a:xfrm>
          <a:prstGeom prst="rect">
            <a:avLst/>
          </a:prstGeom>
        </p:spPr>
        <p:txBody>
          <a:bodyPr vert="horz" lIns="91440" tIns="45720" rIns="91440" bIns="45720" rtlCol="0" anchor="ctr"/>
          <a:lstStyle>
            <a:lvl1pPr algn="r">
              <a:defRPr sz="1000">
                <a:solidFill>
                  <a:schemeClr val="tx1">
                    <a:tint val="82000"/>
                  </a:schemeClr>
                </a:solidFill>
              </a:defRPr>
            </a:lvl1pPr>
          </a:lstStyle>
          <a:p>
            <a:fld id="{D16E7E41-7F23-8141-8D13-41C713F32723}" type="slidenum">
              <a:rPr lang="en-FR" smtClean="0"/>
              <a:pPr/>
              <a:t>‹N°›</a:t>
            </a:fld>
            <a:endParaRPr lang="en-FR"/>
          </a:p>
        </p:txBody>
      </p:sp>
    </p:spTree>
    <p:extLst>
      <p:ext uri="{BB962C8B-B14F-4D97-AF65-F5344CB8AC3E}">
        <p14:creationId xmlns:p14="http://schemas.microsoft.com/office/powerpoint/2010/main" val="29565885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pic>
        <p:nvPicPr>
          <p:cNvPr id="2" name="Picture 1" descr="A circle in a dark background&#10;&#10;Description automatically generated">
            <a:extLst>
              <a:ext uri="{FF2B5EF4-FFF2-40B4-BE49-F238E27FC236}">
                <a16:creationId xmlns:a16="http://schemas.microsoft.com/office/drawing/2014/main" id="{2C577D56-7253-05A4-18A6-99B30F15EB38}"/>
              </a:ext>
            </a:extLst>
          </p:cNvPr>
          <p:cNvPicPr>
            <a:picLocks noChangeAspect="1"/>
          </p:cNvPicPr>
          <p:nvPr userDrawn="1"/>
        </p:nvPicPr>
        <p:blipFill>
          <a:blip r:embed="rId2"/>
          <a:stretch>
            <a:fillRect/>
          </a:stretch>
        </p:blipFill>
        <p:spPr>
          <a:xfrm>
            <a:off x="969302" y="-1178533"/>
            <a:ext cx="10589450" cy="10230728"/>
          </a:xfrm>
          <a:prstGeom prst="rect">
            <a:avLst/>
          </a:prstGeom>
        </p:spPr>
      </p:pic>
      <p:sp>
        <p:nvSpPr>
          <p:cNvPr id="6" name="Rounded Rectangle 5">
            <a:extLst>
              <a:ext uri="{FF2B5EF4-FFF2-40B4-BE49-F238E27FC236}">
                <a16:creationId xmlns:a16="http://schemas.microsoft.com/office/drawing/2014/main" id="{971665DA-4C27-3B95-BC06-F09B974B1670}"/>
              </a:ext>
            </a:extLst>
          </p:cNvPr>
          <p:cNvSpPr/>
          <p:nvPr userDrawn="1"/>
        </p:nvSpPr>
        <p:spPr>
          <a:xfrm>
            <a:off x="603314" y="1979628"/>
            <a:ext cx="3553905" cy="2488677"/>
          </a:xfrm>
          <a:prstGeom prst="roundRect">
            <a:avLst/>
          </a:prstGeom>
          <a:solidFill>
            <a:schemeClr val="bg1"/>
          </a:solidFill>
          <a:ln>
            <a:solidFill>
              <a:schemeClr val="bg1">
                <a:lumMod val="65000"/>
              </a:schemeClr>
            </a:solidFill>
            <a:prstDash val="sysDot"/>
          </a:ln>
          <a:effectLst>
            <a:glow rad="228600">
              <a:schemeClr val="bg1">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a:extLst>
              <a:ext uri="{FF2B5EF4-FFF2-40B4-BE49-F238E27FC236}">
                <a16:creationId xmlns:a16="http://schemas.microsoft.com/office/drawing/2014/main" id="{C232420B-5DDD-C82F-7825-01864A291149}"/>
              </a:ext>
            </a:extLst>
          </p:cNvPr>
          <p:cNvSpPr/>
          <p:nvPr userDrawn="1"/>
        </p:nvSpPr>
        <p:spPr>
          <a:xfrm>
            <a:off x="4330046" y="1979628"/>
            <a:ext cx="3553905" cy="2488677"/>
          </a:xfrm>
          <a:prstGeom prst="roundRect">
            <a:avLst/>
          </a:prstGeom>
          <a:solidFill>
            <a:schemeClr val="bg1"/>
          </a:solidFill>
          <a:ln>
            <a:solidFill>
              <a:schemeClr val="bg1">
                <a:lumMod val="65000"/>
              </a:schemeClr>
            </a:solidFill>
            <a:prstDash val="sysDot"/>
          </a:ln>
          <a:effectLst>
            <a:glow rad="228600">
              <a:schemeClr val="bg1">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a:extLst>
              <a:ext uri="{FF2B5EF4-FFF2-40B4-BE49-F238E27FC236}">
                <a16:creationId xmlns:a16="http://schemas.microsoft.com/office/drawing/2014/main" id="{634426BB-758F-7552-0144-4263D1DDB8A1}"/>
              </a:ext>
            </a:extLst>
          </p:cNvPr>
          <p:cNvSpPr/>
          <p:nvPr userDrawn="1"/>
        </p:nvSpPr>
        <p:spPr>
          <a:xfrm>
            <a:off x="8056778" y="2011622"/>
            <a:ext cx="3553905" cy="2488677"/>
          </a:xfrm>
          <a:prstGeom prst="roundRect">
            <a:avLst/>
          </a:prstGeom>
          <a:solidFill>
            <a:schemeClr val="bg1"/>
          </a:solidFill>
          <a:ln>
            <a:solidFill>
              <a:schemeClr val="bg1">
                <a:lumMod val="65000"/>
              </a:schemeClr>
            </a:solidFill>
            <a:prstDash val="sysDot"/>
          </a:ln>
          <a:effectLst>
            <a:glow rad="228600">
              <a:schemeClr val="bg1">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3">
            <a:extLst>
              <a:ext uri="{FF2B5EF4-FFF2-40B4-BE49-F238E27FC236}">
                <a16:creationId xmlns:a16="http://schemas.microsoft.com/office/drawing/2014/main" id="{8A984957-21C1-EA09-050D-52BF94E0871C}"/>
              </a:ext>
            </a:extLst>
          </p:cNvPr>
          <p:cNvSpPr>
            <a:spLocks noGrp="1"/>
          </p:cNvSpPr>
          <p:nvPr>
            <p:ph type="dt" sz="half" idx="2"/>
          </p:nvPr>
        </p:nvSpPr>
        <p:spPr>
          <a:xfrm>
            <a:off x="8942433" y="6356350"/>
            <a:ext cx="1565787" cy="365125"/>
          </a:xfrm>
          <a:prstGeom prst="rect">
            <a:avLst/>
          </a:prstGeom>
        </p:spPr>
        <p:txBody>
          <a:bodyPr vert="horz" lIns="91440" tIns="45720" rIns="91440" bIns="45720" rtlCol="0" anchor="ctr"/>
          <a:lstStyle>
            <a:lvl1pPr algn="l">
              <a:defRPr sz="1000">
                <a:solidFill>
                  <a:schemeClr val="tx1">
                    <a:tint val="82000"/>
                  </a:schemeClr>
                </a:solidFill>
              </a:defRPr>
            </a:lvl1pPr>
          </a:lstStyle>
          <a:p>
            <a:fld id="{9A693893-F0F9-4ED9-B516-CE2C9C8A4DDB}" type="datetime3">
              <a:rPr lang="en-US" smtClean="0"/>
              <a:pPr/>
              <a:t>30 April 2025</a:t>
            </a:fld>
            <a:endParaRPr lang="en-US"/>
          </a:p>
        </p:txBody>
      </p:sp>
      <p:sp>
        <p:nvSpPr>
          <p:cNvPr id="9" name="Footer Placeholder 4">
            <a:extLst>
              <a:ext uri="{FF2B5EF4-FFF2-40B4-BE49-F238E27FC236}">
                <a16:creationId xmlns:a16="http://schemas.microsoft.com/office/drawing/2014/main" id="{94D4D508-3EF1-7D52-A85A-9EC15EDCE554}"/>
              </a:ext>
            </a:extLst>
          </p:cNvPr>
          <p:cNvSpPr>
            <a:spLocks noGrp="1"/>
          </p:cNvSpPr>
          <p:nvPr>
            <p:ph type="ftr" sz="quarter" idx="3"/>
          </p:nvPr>
        </p:nvSpPr>
        <p:spPr>
          <a:xfrm>
            <a:off x="4038600" y="6359311"/>
            <a:ext cx="4114800" cy="365125"/>
          </a:xfrm>
          <a:prstGeom prst="rect">
            <a:avLst/>
          </a:prstGeom>
        </p:spPr>
        <p:txBody>
          <a:bodyPr vert="horz" lIns="91440" tIns="45720" rIns="91440" bIns="45720" rtlCol="0" anchor="ctr"/>
          <a:lstStyle>
            <a:lvl1pPr algn="ctr">
              <a:defRPr sz="1000">
                <a:solidFill>
                  <a:schemeClr val="tx1">
                    <a:tint val="82000"/>
                  </a:schemeClr>
                </a:solidFill>
                <a:latin typeface="+mn-lt"/>
                <a:ea typeface="Helvetica Neue" panose="02000503000000020004" pitchFamily="2" charset="0"/>
                <a:cs typeface="Helvetica Neue" panose="02000503000000020004" pitchFamily="2" charset="0"/>
              </a:defRPr>
            </a:lvl1pPr>
          </a:lstStyle>
          <a:p>
            <a:endParaRPr lang="en-US"/>
          </a:p>
        </p:txBody>
      </p:sp>
      <p:sp>
        <p:nvSpPr>
          <p:cNvPr id="10" name="Slide Number Placeholder 16">
            <a:extLst>
              <a:ext uri="{FF2B5EF4-FFF2-40B4-BE49-F238E27FC236}">
                <a16:creationId xmlns:a16="http://schemas.microsoft.com/office/drawing/2014/main" id="{D8B347B8-BB14-562A-43B3-C468B34563F3}"/>
              </a:ext>
            </a:extLst>
          </p:cNvPr>
          <p:cNvSpPr>
            <a:spLocks noGrp="1"/>
          </p:cNvSpPr>
          <p:nvPr>
            <p:ph type="sldNum" sz="quarter" idx="4"/>
          </p:nvPr>
        </p:nvSpPr>
        <p:spPr>
          <a:xfrm>
            <a:off x="11031780" y="6356350"/>
            <a:ext cx="857218" cy="365125"/>
          </a:xfrm>
          <a:prstGeom prst="rect">
            <a:avLst/>
          </a:prstGeom>
        </p:spPr>
        <p:txBody>
          <a:bodyPr vert="horz" lIns="91440" tIns="45720" rIns="91440" bIns="45720" rtlCol="0" anchor="ctr"/>
          <a:lstStyle>
            <a:lvl1pPr algn="r">
              <a:defRPr sz="1000">
                <a:solidFill>
                  <a:schemeClr val="tx1">
                    <a:tint val="82000"/>
                  </a:schemeClr>
                </a:solidFill>
              </a:defRPr>
            </a:lvl1pPr>
          </a:lstStyle>
          <a:p>
            <a:fld id="{D16E7E41-7F23-8141-8D13-41C713F32723}" type="slidenum">
              <a:rPr lang="en-FR" smtClean="0"/>
              <a:pPr/>
              <a:t>‹N°›</a:t>
            </a:fld>
            <a:endParaRPr lang="en-FR"/>
          </a:p>
        </p:txBody>
      </p:sp>
    </p:spTree>
    <p:extLst>
      <p:ext uri="{BB962C8B-B14F-4D97-AF65-F5344CB8AC3E}">
        <p14:creationId xmlns:p14="http://schemas.microsoft.com/office/powerpoint/2010/main" val="25181799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5" name="Cloud 4">
            <a:extLst>
              <a:ext uri="{FF2B5EF4-FFF2-40B4-BE49-F238E27FC236}">
                <a16:creationId xmlns:a16="http://schemas.microsoft.com/office/drawing/2014/main" id="{B18F4F46-B6D6-9B6F-0629-9481D6B751EF}"/>
              </a:ext>
            </a:extLst>
          </p:cNvPr>
          <p:cNvSpPr/>
          <p:nvPr userDrawn="1"/>
        </p:nvSpPr>
        <p:spPr>
          <a:xfrm>
            <a:off x="1622453" y="427795"/>
            <a:ext cx="8947094" cy="5656333"/>
          </a:xfrm>
          <a:prstGeom prst="cloud">
            <a:avLst/>
          </a:prstGeom>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ln>
            <a:noFill/>
          </a:ln>
          <a:effectLst>
            <a:softEdge rad="635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6" name="Rounded Rectangle 5">
            <a:extLst>
              <a:ext uri="{FF2B5EF4-FFF2-40B4-BE49-F238E27FC236}">
                <a16:creationId xmlns:a16="http://schemas.microsoft.com/office/drawing/2014/main" id="{971665DA-4C27-3B95-BC06-F09B974B1670}"/>
              </a:ext>
            </a:extLst>
          </p:cNvPr>
          <p:cNvSpPr/>
          <p:nvPr userDrawn="1"/>
        </p:nvSpPr>
        <p:spPr>
          <a:xfrm>
            <a:off x="603314" y="773872"/>
            <a:ext cx="3553905" cy="5310256"/>
          </a:xfrm>
          <a:prstGeom prst="roundRect">
            <a:avLst/>
          </a:prstGeom>
          <a:solidFill>
            <a:schemeClr val="bg1"/>
          </a:solidFill>
          <a:ln>
            <a:solidFill>
              <a:schemeClr val="bg1">
                <a:lumMod val="65000"/>
              </a:schemeClr>
            </a:solidFill>
            <a:prstDash val="sysDot"/>
          </a:ln>
          <a:effectLst>
            <a:glow rad="228600">
              <a:schemeClr val="bg1">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a:extLst>
              <a:ext uri="{FF2B5EF4-FFF2-40B4-BE49-F238E27FC236}">
                <a16:creationId xmlns:a16="http://schemas.microsoft.com/office/drawing/2014/main" id="{C232420B-5DDD-C82F-7825-01864A291149}"/>
              </a:ext>
            </a:extLst>
          </p:cNvPr>
          <p:cNvSpPr/>
          <p:nvPr userDrawn="1"/>
        </p:nvSpPr>
        <p:spPr>
          <a:xfrm>
            <a:off x="4330046" y="773872"/>
            <a:ext cx="3553905" cy="5310256"/>
          </a:xfrm>
          <a:prstGeom prst="roundRect">
            <a:avLst/>
          </a:prstGeom>
          <a:solidFill>
            <a:schemeClr val="bg1"/>
          </a:solidFill>
          <a:ln>
            <a:solidFill>
              <a:schemeClr val="bg1">
                <a:lumMod val="65000"/>
              </a:schemeClr>
            </a:solidFill>
            <a:prstDash val="sysDot"/>
          </a:ln>
          <a:effectLst>
            <a:glow rad="228600">
              <a:schemeClr val="bg1">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a:extLst>
              <a:ext uri="{FF2B5EF4-FFF2-40B4-BE49-F238E27FC236}">
                <a16:creationId xmlns:a16="http://schemas.microsoft.com/office/drawing/2014/main" id="{634426BB-758F-7552-0144-4263D1DDB8A1}"/>
              </a:ext>
            </a:extLst>
          </p:cNvPr>
          <p:cNvSpPr/>
          <p:nvPr userDrawn="1"/>
        </p:nvSpPr>
        <p:spPr>
          <a:xfrm>
            <a:off x="8056778" y="773872"/>
            <a:ext cx="3553905" cy="5310256"/>
          </a:xfrm>
          <a:prstGeom prst="roundRect">
            <a:avLst/>
          </a:prstGeom>
          <a:solidFill>
            <a:schemeClr val="bg1"/>
          </a:solidFill>
          <a:ln>
            <a:solidFill>
              <a:schemeClr val="bg1">
                <a:lumMod val="65000"/>
              </a:schemeClr>
            </a:solidFill>
            <a:prstDash val="sysDot"/>
          </a:ln>
          <a:effectLst>
            <a:glow rad="228600">
              <a:schemeClr val="bg1">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Content Placeholder 13">
            <a:extLst>
              <a:ext uri="{FF2B5EF4-FFF2-40B4-BE49-F238E27FC236}">
                <a16:creationId xmlns:a16="http://schemas.microsoft.com/office/drawing/2014/main" id="{4EF6A552-52B0-F38D-A819-1C09CE208337}"/>
              </a:ext>
            </a:extLst>
          </p:cNvPr>
          <p:cNvSpPr>
            <a:spLocks noGrp="1"/>
          </p:cNvSpPr>
          <p:nvPr>
            <p:ph sz="quarter" idx="14"/>
          </p:nvPr>
        </p:nvSpPr>
        <p:spPr>
          <a:xfrm>
            <a:off x="4551363" y="1252538"/>
            <a:ext cx="3101975" cy="45910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R"/>
          </a:p>
        </p:txBody>
      </p:sp>
      <p:sp>
        <p:nvSpPr>
          <p:cNvPr id="16" name="Content Placeholder 15">
            <a:extLst>
              <a:ext uri="{FF2B5EF4-FFF2-40B4-BE49-F238E27FC236}">
                <a16:creationId xmlns:a16="http://schemas.microsoft.com/office/drawing/2014/main" id="{1FAE1394-C5BF-6189-C8AA-226C058867CE}"/>
              </a:ext>
            </a:extLst>
          </p:cNvPr>
          <p:cNvSpPr>
            <a:spLocks noGrp="1"/>
          </p:cNvSpPr>
          <p:nvPr>
            <p:ph sz="quarter" idx="15"/>
          </p:nvPr>
        </p:nvSpPr>
        <p:spPr>
          <a:xfrm>
            <a:off x="765175" y="1252538"/>
            <a:ext cx="3209925" cy="45910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R"/>
          </a:p>
        </p:txBody>
      </p:sp>
      <p:sp>
        <p:nvSpPr>
          <p:cNvPr id="17" name="Content Placeholder 15">
            <a:extLst>
              <a:ext uri="{FF2B5EF4-FFF2-40B4-BE49-F238E27FC236}">
                <a16:creationId xmlns:a16="http://schemas.microsoft.com/office/drawing/2014/main" id="{1C77FFAA-9599-8E5A-292B-775AD7F6BA99}"/>
              </a:ext>
            </a:extLst>
          </p:cNvPr>
          <p:cNvSpPr>
            <a:spLocks noGrp="1"/>
          </p:cNvSpPr>
          <p:nvPr>
            <p:ph sz="quarter" idx="16"/>
          </p:nvPr>
        </p:nvSpPr>
        <p:spPr>
          <a:xfrm>
            <a:off x="8228767" y="1252538"/>
            <a:ext cx="3209925" cy="45910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R"/>
          </a:p>
        </p:txBody>
      </p:sp>
      <p:sp>
        <p:nvSpPr>
          <p:cNvPr id="9" name="Date Placeholder 3">
            <a:extLst>
              <a:ext uri="{FF2B5EF4-FFF2-40B4-BE49-F238E27FC236}">
                <a16:creationId xmlns:a16="http://schemas.microsoft.com/office/drawing/2014/main" id="{24C5A5B2-F2ED-592E-767A-B47EC6CB79AA}"/>
              </a:ext>
            </a:extLst>
          </p:cNvPr>
          <p:cNvSpPr>
            <a:spLocks noGrp="1"/>
          </p:cNvSpPr>
          <p:nvPr>
            <p:ph type="dt" sz="half" idx="2"/>
          </p:nvPr>
        </p:nvSpPr>
        <p:spPr>
          <a:xfrm>
            <a:off x="8942433" y="6356350"/>
            <a:ext cx="1565787" cy="365125"/>
          </a:xfrm>
          <a:prstGeom prst="rect">
            <a:avLst/>
          </a:prstGeom>
        </p:spPr>
        <p:txBody>
          <a:bodyPr vert="horz" lIns="91440" tIns="45720" rIns="91440" bIns="45720" rtlCol="0" anchor="ctr"/>
          <a:lstStyle>
            <a:lvl1pPr algn="l">
              <a:defRPr sz="1000">
                <a:solidFill>
                  <a:schemeClr val="tx1">
                    <a:tint val="82000"/>
                  </a:schemeClr>
                </a:solidFill>
              </a:defRPr>
            </a:lvl1pPr>
          </a:lstStyle>
          <a:p>
            <a:fld id="{9A693893-F0F9-4ED9-B516-CE2C9C8A4DDB}" type="datetime3">
              <a:rPr lang="en-US" smtClean="0"/>
              <a:pPr/>
              <a:t>30 April 2025</a:t>
            </a:fld>
            <a:endParaRPr lang="en-US"/>
          </a:p>
        </p:txBody>
      </p:sp>
      <p:sp>
        <p:nvSpPr>
          <p:cNvPr id="10" name="Footer Placeholder 4">
            <a:extLst>
              <a:ext uri="{FF2B5EF4-FFF2-40B4-BE49-F238E27FC236}">
                <a16:creationId xmlns:a16="http://schemas.microsoft.com/office/drawing/2014/main" id="{90DDBE4F-F064-C92E-708F-05337897043C}"/>
              </a:ext>
            </a:extLst>
          </p:cNvPr>
          <p:cNvSpPr>
            <a:spLocks noGrp="1"/>
          </p:cNvSpPr>
          <p:nvPr>
            <p:ph type="ftr" sz="quarter" idx="3"/>
          </p:nvPr>
        </p:nvSpPr>
        <p:spPr>
          <a:xfrm>
            <a:off x="4038600" y="6359311"/>
            <a:ext cx="4114800" cy="365125"/>
          </a:xfrm>
          <a:prstGeom prst="rect">
            <a:avLst/>
          </a:prstGeom>
        </p:spPr>
        <p:txBody>
          <a:bodyPr vert="horz" lIns="91440" tIns="45720" rIns="91440" bIns="45720" rtlCol="0" anchor="ctr"/>
          <a:lstStyle>
            <a:lvl1pPr algn="ctr">
              <a:defRPr sz="1000">
                <a:solidFill>
                  <a:schemeClr val="tx1">
                    <a:tint val="82000"/>
                  </a:schemeClr>
                </a:solidFill>
                <a:latin typeface="+mn-lt"/>
                <a:ea typeface="Helvetica Neue" panose="02000503000000020004" pitchFamily="2" charset="0"/>
                <a:cs typeface="Helvetica Neue" panose="02000503000000020004" pitchFamily="2" charset="0"/>
              </a:defRPr>
            </a:lvl1pPr>
          </a:lstStyle>
          <a:p>
            <a:endParaRPr lang="en-US"/>
          </a:p>
        </p:txBody>
      </p:sp>
      <p:sp>
        <p:nvSpPr>
          <p:cNvPr id="11" name="Slide Number Placeholder 16">
            <a:extLst>
              <a:ext uri="{FF2B5EF4-FFF2-40B4-BE49-F238E27FC236}">
                <a16:creationId xmlns:a16="http://schemas.microsoft.com/office/drawing/2014/main" id="{7094CC16-4934-B121-239F-8681503CB0A7}"/>
              </a:ext>
            </a:extLst>
          </p:cNvPr>
          <p:cNvSpPr>
            <a:spLocks noGrp="1"/>
          </p:cNvSpPr>
          <p:nvPr>
            <p:ph type="sldNum" sz="quarter" idx="4"/>
          </p:nvPr>
        </p:nvSpPr>
        <p:spPr>
          <a:xfrm>
            <a:off x="11031780" y="6356350"/>
            <a:ext cx="857218" cy="365125"/>
          </a:xfrm>
          <a:prstGeom prst="rect">
            <a:avLst/>
          </a:prstGeom>
        </p:spPr>
        <p:txBody>
          <a:bodyPr vert="horz" lIns="91440" tIns="45720" rIns="91440" bIns="45720" rtlCol="0" anchor="ctr"/>
          <a:lstStyle>
            <a:lvl1pPr algn="r">
              <a:defRPr sz="1000">
                <a:solidFill>
                  <a:schemeClr val="tx1">
                    <a:tint val="82000"/>
                  </a:schemeClr>
                </a:solidFill>
              </a:defRPr>
            </a:lvl1pPr>
          </a:lstStyle>
          <a:p>
            <a:fld id="{D16E7E41-7F23-8141-8D13-41C713F32723}" type="slidenum">
              <a:rPr lang="en-FR" smtClean="0"/>
              <a:pPr/>
              <a:t>‹N°›</a:t>
            </a:fld>
            <a:endParaRPr lang="en-FR"/>
          </a:p>
        </p:txBody>
      </p:sp>
    </p:spTree>
    <p:extLst>
      <p:ext uri="{BB962C8B-B14F-4D97-AF65-F5344CB8AC3E}">
        <p14:creationId xmlns:p14="http://schemas.microsoft.com/office/powerpoint/2010/main" val="40772507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8F1CE682-E0AD-48F5-1AD1-10EAE6CF9437}"/>
              </a:ext>
            </a:extLst>
          </p:cNvPr>
          <p:cNvSpPr/>
          <p:nvPr userDrawn="1"/>
        </p:nvSpPr>
        <p:spPr>
          <a:xfrm>
            <a:off x="9530608" y="4663440"/>
            <a:ext cx="4754880" cy="4389120"/>
          </a:xfrm>
          <a:prstGeom prst="ellipse">
            <a:avLst/>
          </a:prstGeom>
          <a:solidFill>
            <a:srgbClr val="DD5F00">
              <a:alpha val="19000"/>
            </a:srgbClr>
          </a:solidFill>
          <a:ln>
            <a:noFill/>
          </a:ln>
          <a:effectLst>
            <a:glow rad="852106">
              <a:schemeClr val="accent1">
                <a:alpha val="10000"/>
              </a:schemeClr>
            </a:glow>
            <a:softEdge rad="1270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FR"/>
          </a:p>
        </p:txBody>
      </p:sp>
      <p:sp>
        <p:nvSpPr>
          <p:cNvPr id="2" name="Title 1">
            <a:extLst>
              <a:ext uri="{FF2B5EF4-FFF2-40B4-BE49-F238E27FC236}">
                <a16:creationId xmlns:a16="http://schemas.microsoft.com/office/drawing/2014/main" id="{F02E01E2-135B-CE66-4D93-946534BEBB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6275480-9717-37C5-3890-AAE2F7B1EE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95D93B8-34C5-7539-3BD9-07B8BE4A31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3">
            <a:extLst>
              <a:ext uri="{FF2B5EF4-FFF2-40B4-BE49-F238E27FC236}">
                <a16:creationId xmlns:a16="http://schemas.microsoft.com/office/drawing/2014/main" id="{AB51DB7F-5DB5-5204-DE60-86C550BFFDF0}"/>
              </a:ext>
            </a:extLst>
          </p:cNvPr>
          <p:cNvSpPr>
            <a:spLocks noGrp="1"/>
          </p:cNvSpPr>
          <p:nvPr>
            <p:ph type="dt" sz="half" idx="10"/>
          </p:nvPr>
        </p:nvSpPr>
        <p:spPr>
          <a:xfrm>
            <a:off x="8942433" y="6356350"/>
            <a:ext cx="1565787" cy="365125"/>
          </a:xfrm>
          <a:prstGeom prst="rect">
            <a:avLst/>
          </a:prstGeom>
        </p:spPr>
        <p:txBody>
          <a:bodyPr vert="horz" lIns="91440" tIns="45720" rIns="91440" bIns="45720" rtlCol="0" anchor="ctr"/>
          <a:lstStyle>
            <a:lvl1pPr algn="l">
              <a:defRPr sz="1000">
                <a:solidFill>
                  <a:schemeClr val="tx1">
                    <a:tint val="82000"/>
                  </a:schemeClr>
                </a:solidFill>
              </a:defRPr>
            </a:lvl1pPr>
          </a:lstStyle>
          <a:p>
            <a:fld id="{9A693893-F0F9-4ED9-B516-CE2C9C8A4DDB}" type="datetime3">
              <a:rPr lang="en-US" smtClean="0"/>
              <a:pPr/>
              <a:t>30 April 2025</a:t>
            </a:fld>
            <a:endParaRPr lang="en-US"/>
          </a:p>
        </p:txBody>
      </p:sp>
      <p:sp>
        <p:nvSpPr>
          <p:cNvPr id="9" name="Footer Placeholder 4">
            <a:extLst>
              <a:ext uri="{FF2B5EF4-FFF2-40B4-BE49-F238E27FC236}">
                <a16:creationId xmlns:a16="http://schemas.microsoft.com/office/drawing/2014/main" id="{2C69BAAC-58EC-2EB4-E615-BD03A14E4E3F}"/>
              </a:ext>
            </a:extLst>
          </p:cNvPr>
          <p:cNvSpPr>
            <a:spLocks noGrp="1"/>
          </p:cNvSpPr>
          <p:nvPr>
            <p:ph type="ftr" sz="quarter" idx="3"/>
          </p:nvPr>
        </p:nvSpPr>
        <p:spPr>
          <a:xfrm>
            <a:off x="4038600" y="6359311"/>
            <a:ext cx="4114800" cy="365125"/>
          </a:xfrm>
          <a:prstGeom prst="rect">
            <a:avLst/>
          </a:prstGeom>
        </p:spPr>
        <p:txBody>
          <a:bodyPr vert="horz" lIns="91440" tIns="45720" rIns="91440" bIns="45720" rtlCol="0" anchor="ctr"/>
          <a:lstStyle>
            <a:lvl1pPr algn="ctr">
              <a:defRPr sz="1000">
                <a:solidFill>
                  <a:schemeClr val="tx1">
                    <a:tint val="82000"/>
                  </a:schemeClr>
                </a:solidFill>
                <a:latin typeface="+mn-lt"/>
                <a:ea typeface="Helvetica Neue" panose="02000503000000020004" pitchFamily="2" charset="0"/>
                <a:cs typeface="Helvetica Neue" panose="02000503000000020004" pitchFamily="2" charset="0"/>
              </a:defRPr>
            </a:lvl1pPr>
          </a:lstStyle>
          <a:p>
            <a:endParaRPr lang="en-US"/>
          </a:p>
        </p:txBody>
      </p:sp>
      <p:sp>
        <p:nvSpPr>
          <p:cNvPr id="10" name="Slide Number Placeholder 16">
            <a:extLst>
              <a:ext uri="{FF2B5EF4-FFF2-40B4-BE49-F238E27FC236}">
                <a16:creationId xmlns:a16="http://schemas.microsoft.com/office/drawing/2014/main" id="{9F38170B-127A-2E12-4BBF-32F0316A7A46}"/>
              </a:ext>
            </a:extLst>
          </p:cNvPr>
          <p:cNvSpPr>
            <a:spLocks noGrp="1"/>
          </p:cNvSpPr>
          <p:nvPr>
            <p:ph type="sldNum" sz="quarter" idx="4"/>
          </p:nvPr>
        </p:nvSpPr>
        <p:spPr>
          <a:xfrm>
            <a:off x="11031780" y="6356350"/>
            <a:ext cx="857218" cy="365125"/>
          </a:xfrm>
          <a:prstGeom prst="rect">
            <a:avLst/>
          </a:prstGeom>
        </p:spPr>
        <p:txBody>
          <a:bodyPr vert="horz" lIns="91440" tIns="45720" rIns="91440" bIns="45720" rtlCol="0" anchor="ctr"/>
          <a:lstStyle>
            <a:lvl1pPr algn="r">
              <a:defRPr sz="1000">
                <a:solidFill>
                  <a:schemeClr val="tx1">
                    <a:tint val="82000"/>
                  </a:schemeClr>
                </a:solidFill>
              </a:defRPr>
            </a:lvl1pPr>
          </a:lstStyle>
          <a:p>
            <a:fld id="{D16E7E41-7F23-8141-8D13-41C713F32723}" type="slidenum">
              <a:rPr lang="en-FR" smtClean="0"/>
              <a:pPr/>
              <a:t>‹N°›</a:t>
            </a:fld>
            <a:endParaRPr lang="en-FR"/>
          </a:p>
        </p:txBody>
      </p:sp>
    </p:spTree>
    <p:extLst>
      <p:ext uri="{BB962C8B-B14F-4D97-AF65-F5344CB8AC3E}">
        <p14:creationId xmlns:p14="http://schemas.microsoft.com/office/powerpoint/2010/main" val="10865127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FA36F9B1-C131-D838-1FAA-57660C802518}"/>
              </a:ext>
            </a:extLst>
          </p:cNvPr>
          <p:cNvSpPr/>
          <p:nvPr userDrawn="1"/>
        </p:nvSpPr>
        <p:spPr>
          <a:xfrm>
            <a:off x="9530608" y="4663440"/>
            <a:ext cx="4754880" cy="4389120"/>
          </a:xfrm>
          <a:prstGeom prst="ellipse">
            <a:avLst/>
          </a:prstGeom>
          <a:solidFill>
            <a:srgbClr val="DD5F00">
              <a:alpha val="19000"/>
            </a:srgbClr>
          </a:solidFill>
          <a:ln>
            <a:noFill/>
          </a:ln>
          <a:effectLst>
            <a:glow rad="852106">
              <a:schemeClr val="accent1">
                <a:alpha val="10000"/>
              </a:schemeClr>
            </a:glow>
            <a:softEdge rad="1270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FR"/>
          </a:p>
        </p:txBody>
      </p:sp>
      <p:sp>
        <p:nvSpPr>
          <p:cNvPr id="2" name="Title 1">
            <a:extLst>
              <a:ext uri="{FF2B5EF4-FFF2-40B4-BE49-F238E27FC236}">
                <a16:creationId xmlns:a16="http://schemas.microsoft.com/office/drawing/2014/main" id="{1C4A218C-2A58-FE6C-EAD2-C83A9ED54F3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9F467C7-C220-CF2A-BEF1-BB1141ECC51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54E5A86E-49EC-8245-AB09-C6A34EE455F1}"/>
              </a:ext>
            </a:extLst>
          </p:cNvPr>
          <p:cNvSpPr>
            <a:spLocks noGrp="1"/>
          </p:cNvSpPr>
          <p:nvPr>
            <p:ph type="dt" sz="half" idx="2"/>
          </p:nvPr>
        </p:nvSpPr>
        <p:spPr>
          <a:xfrm>
            <a:off x="8942433" y="6356350"/>
            <a:ext cx="1565787" cy="365125"/>
          </a:xfrm>
          <a:prstGeom prst="rect">
            <a:avLst/>
          </a:prstGeom>
        </p:spPr>
        <p:txBody>
          <a:bodyPr vert="horz" lIns="91440" tIns="45720" rIns="91440" bIns="45720" rtlCol="0" anchor="ctr"/>
          <a:lstStyle>
            <a:lvl1pPr algn="l">
              <a:defRPr sz="1000">
                <a:solidFill>
                  <a:schemeClr val="tx1">
                    <a:tint val="82000"/>
                  </a:schemeClr>
                </a:solidFill>
              </a:defRPr>
            </a:lvl1pPr>
          </a:lstStyle>
          <a:p>
            <a:fld id="{9A693893-F0F9-4ED9-B516-CE2C9C8A4DDB}" type="datetime3">
              <a:rPr lang="en-US" smtClean="0"/>
              <a:pPr/>
              <a:t>30 April 2025</a:t>
            </a:fld>
            <a:endParaRPr lang="en-US"/>
          </a:p>
        </p:txBody>
      </p:sp>
      <p:sp>
        <p:nvSpPr>
          <p:cNvPr id="8" name="Footer Placeholder 4">
            <a:extLst>
              <a:ext uri="{FF2B5EF4-FFF2-40B4-BE49-F238E27FC236}">
                <a16:creationId xmlns:a16="http://schemas.microsoft.com/office/drawing/2014/main" id="{06F3B447-D31D-4B8D-96DE-859A9F71BFF6}"/>
              </a:ext>
            </a:extLst>
          </p:cNvPr>
          <p:cNvSpPr>
            <a:spLocks noGrp="1"/>
          </p:cNvSpPr>
          <p:nvPr>
            <p:ph type="ftr" sz="quarter" idx="3"/>
          </p:nvPr>
        </p:nvSpPr>
        <p:spPr>
          <a:xfrm>
            <a:off x="4038600" y="6359311"/>
            <a:ext cx="4114800" cy="365125"/>
          </a:xfrm>
          <a:prstGeom prst="rect">
            <a:avLst/>
          </a:prstGeom>
        </p:spPr>
        <p:txBody>
          <a:bodyPr vert="horz" lIns="91440" tIns="45720" rIns="91440" bIns="45720" rtlCol="0" anchor="ctr"/>
          <a:lstStyle>
            <a:lvl1pPr algn="ctr">
              <a:defRPr sz="1000">
                <a:solidFill>
                  <a:schemeClr val="tx1">
                    <a:tint val="82000"/>
                  </a:schemeClr>
                </a:solidFill>
                <a:latin typeface="+mn-lt"/>
                <a:ea typeface="Helvetica Neue" panose="02000503000000020004" pitchFamily="2" charset="0"/>
                <a:cs typeface="Helvetica Neue" panose="02000503000000020004" pitchFamily="2" charset="0"/>
              </a:defRPr>
            </a:lvl1pPr>
          </a:lstStyle>
          <a:p>
            <a:endParaRPr lang="en-US"/>
          </a:p>
        </p:txBody>
      </p:sp>
      <p:sp>
        <p:nvSpPr>
          <p:cNvPr id="9" name="Slide Number Placeholder 16">
            <a:extLst>
              <a:ext uri="{FF2B5EF4-FFF2-40B4-BE49-F238E27FC236}">
                <a16:creationId xmlns:a16="http://schemas.microsoft.com/office/drawing/2014/main" id="{D1E2D3A6-E47A-C1B6-5B09-6AA0224ED9A8}"/>
              </a:ext>
            </a:extLst>
          </p:cNvPr>
          <p:cNvSpPr>
            <a:spLocks noGrp="1"/>
          </p:cNvSpPr>
          <p:nvPr>
            <p:ph type="sldNum" sz="quarter" idx="4"/>
          </p:nvPr>
        </p:nvSpPr>
        <p:spPr>
          <a:xfrm>
            <a:off x="11031780" y="6356350"/>
            <a:ext cx="857218" cy="365125"/>
          </a:xfrm>
          <a:prstGeom prst="rect">
            <a:avLst/>
          </a:prstGeom>
        </p:spPr>
        <p:txBody>
          <a:bodyPr vert="horz" lIns="91440" tIns="45720" rIns="91440" bIns="45720" rtlCol="0" anchor="ctr"/>
          <a:lstStyle>
            <a:lvl1pPr algn="r">
              <a:defRPr sz="1000">
                <a:solidFill>
                  <a:schemeClr val="tx1">
                    <a:tint val="82000"/>
                  </a:schemeClr>
                </a:solidFill>
              </a:defRPr>
            </a:lvl1pPr>
          </a:lstStyle>
          <a:p>
            <a:fld id="{D16E7E41-7F23-8141-8D13-41C713F32723}" type="slidenum">
              <a:rPr lang="en-FR" smtClean="0"/>
              <a:pPr/>
              <a:t>‹N°›</a:t>
            </a:fld>
            <a:endParaRPr lang="en-FR"/>
          </a:p>
        </p:txBody>
      </p:sp>
    </p:spTree>
    <p:extLst>
      <p:ext uri="{BB962C8B-B14F-4D97-AF65-F5344CB8AC3E}">
        <p14:creationId xmlns:p14="http://schemas.microsoft.com/office/powerpoint/2010/main" val="2001548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9" name="Oval 8">
            <a:extLst>
              <a:ext uri="{FF2B5EF4-FFF2-40B4-BE49-F238E27FC236}">
                <a16:creationId xmlns:a16="http://schemas.microsoft.com/office/drawing/2014/main" id="{770F59EB-B15A-60EE-121B-F4E711533FD1}"/>
              </a:ext>
            </a:extLst>
          </p:cNvPr>
          <p:cNvSpPr/>
          <p:nvPr userDrawn="1"/>
        </p:nvSpPr>
        <p:spPr>
          <a:xfrm>
            <a:off x="9530608" y="4663440"/>
            <a:ext cx="4754880" cy="4389120"/>
          </a:xfrm>
          <a:prstGeom prst="ellipse">
            <a:avLst/>
          </a:prstGeom>
          <a:solidFill>
            <a:srgbClr val="DD5F00">
              <a:alpha val="19000"/>
            </a:srgbClr>
          </a:solidFill>
          <a:ln>
            <a:noFill/>
          </a:ln>
          <a:effectLst>
            <a:glow rad="852106">
              <a:schemeClr val="accent1">
                <a:alpha val="10000"/>
              </a:schemeClr>
            </a:glow>
            <a:softEdge rad="1270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FR"/>
          </a:p>
        </p:txBody>
      </p:sp>
      <p:sp>
        <p:nvSpPr>
          <p:cNvPr id="2" name="Title 1">
            <a:extLst>
              <a:ext uri="{FF2B5EF4-FFF2-40B4-BE49-F238E27FC236}">
                <a16:creationId xmlns:a16="http://schemas.microsoft.com/office/drawing/2014/main" id="{9060DF43-4342-5CC2-19B3-7B04F4F5ABD3}"/>
              </a:ext>
            </a:extLst>
          </p:cNvPr>
          <p:cNvSpPr>
            <a:spLocks noGrp="1"/>
          </p:cNvSpPr>
          <p:nvPr>
            <p:ph type="title"/>
          </p:nvPr>
        </p:nvSpPr>
        <p:spPr/>
        <p:txBody>
          <a:bodyPr/>
          <a:lstStyle/>
          <a:p>
            <a:r>
              <a:rPr lang="en-GB"/>
              <a:t>Click to edit Master title style</a:t>
            </a:r>
            <a:endParaRPr lang="en-FR"/>
          </a:p>
        </p:txBody>
      </p:sp>
      <p:sp>
        <p:nvSpPr>
          <p:cNvPr id="6" name="Date Placeholder 3">
            <a:extLst>
              <a:ext uri="{FF2B5EF4-FFF2-40B4-BE49-F238E27FC236}">
                <a16:creationId xmlns:a16="http://schemas.microsoft.com/office/drawing/2014/main" id="{608928B3-1429-6B0D-5213-F3AC60DCDE0F}"/>
              </a:ext>
            </a:extLst>
          </p:cNvPr>
          <p:cNvSpPr>
            <a:spLocks noGrp="1"/>
          </p:cNvSpPr>
          <p:nvPr>
            <p:ph type="dt" sz="half" idx="2"/>
          </p:nvPr>
        </p:nvSpPr>
        <p:spPr>
          <a:xfrm>
            <a:off x="8942433" y="6356350"/>
            <a:ext cx="1565787" cy="365125"/>
          </a:xfrm>
          <a:prstGeom prst="rect">
            <a:avLst/>
          </a:prstGeom>
        </p:spPr>
        <p:txBody>
          <a:bodyPr vert="horz" lIns="91440" tIns="45720" rIns="91440" bIns="45720" rtlCol="0" anchor="ctr"/>
          <a:lstStyle>
            <a:lvl1pPr algn="l">
              <a:defRPr sz="1000">
                <a:solidFill>
                  <a:schemeClr val="tx1">
                    <a:tint val="82000"/>
                  </a:schemeClr>
                </a:solidFill>
              </a:defRPr>
            </a:lvl1pPr>
          </a:lstStyle>
          <a:p>
            <a:fld id="{9A693893-F0F9-4ED9-B516-CE2C9C8A4DDB}" type="datetime3">
              <a:rPr lang="en-US" smtClean="0"/>
              <a:pPr/>
              <a:t>30 April 2025</a:t>
            </a:fld>
            <a:endParaRPr lang="en-US"/>
          </a:p>
        </p:txBody>
      </p:sp>
      <p:sp>
        <p:nvSpPr>
          <p:cNvPr id="7" name="Footer Placeholder 4">
            <a:extLst>
              <a:ext uri="{FF2B5EF4-FFF2-40B4-BE49-F238E27FC236}">
                <a16:creationId xmlns:a16="http://schemas.microsoft.com/office/drawing/2014/main" id="{7156721B-FBED-6F9E-79B5-36FFBFFE1523}"/>
              </a:ext>
            </a:extLst>
          </p:cNvPr>
          <p:cNvSpPr>
            <a:spLocks noGrp="1"/>
          </p:cNvSpPr>
          <p:nvPr>
            <p:ph type="ftr" sz="quarter" idx="3"/>
          </p:nvPr>
        </p:nvSpPr>
        <p:spPr>
          <a:xfrm>
            <a:off x="4038600" y="6359311"/>
            <a:ext cx="4114800" cy="365125"/>
          </a:xfrm>
          <a:prstGeom prst="rect">
            <a:avLst/>
          </a:prstGeom>
        </p:spPr>
        <p:txBody>
          <a:bodyPr vert="horz" lIns="91440" tIns="45720" rIns="91440" bIns="45720" rtlCol="0" anchor="ctr"/>
          <a:lstStyle>
            <a:lvl1pPr algn="ctr">
              <a:defRPr sz="1000">
                <a:solidFill>
                  <a:schemeClr val="tx1">
                    <a:tint val="82000"/>
                  </a:schemeClr>
                </a:solidFill>
                <a:latin typeface="+mn-lt"/>
                <a:ea typeface="Helvetica Neue" panose="02000503000000020004" pitchFamily="2" charset="0"/>
                <a:cs typeface="Helvetica Neue" panose="02000503000000020004" pitchFamily="2" charset="0"/>
              </a:defRPr>
            </a:lvl1pPr>
          </a:lstStyle>
          <a:p>
            <a:endParaRPr lang="en-US"/>
          </a:p>
        </p:txBody>
      </p:sp>
      <p:sp>
        <p:nvSpPr>
          <p:cNvPr id="8" name="Slide Number Placeholder 16">
            <a:extLst>
              <a:ext uri="{FF2B5EF4-FFF2-40B4-BE49-F238E27FC236}">
                <a16:creationId xmlns:a16="http://schemas.microsoft.com/office/drawing/2014/main" id="{5C0FA6DD-9BF6-958C-DA46-5B6C2CFF70C7}"/>
              </a:ext>
            </a:extLst>
          </p:cNvPr>
          <p:cNvSpPr>
            <a:spLocks noGrp="1"/>
          </p:cNvSpPr>
          <p:nvPr>
            <p:ph type="sldNum" sz="quarter" idx="4"/>
          </p:nvPr>
        </p:nvSpPr>
        <p:spPr>
          <a:xfrm>
            <a:off x="11031780" y="6356350"/>
            <a:ext cx="857218" cy="365125"/>
          </a:xfrm>
          <a:prstGeom prst="rect">
            <a:avLst/>
          </a:prstGeom>
        </p:spPr>
        <p:txBody>
          <a:bodyPr vert="horz" lIns="91440" tIns="45720" rIns="91440" bIns="45720" rtlCol="0" anchor="ctr"/>
          <a:lstStyle>
            <a:lvl1pPr algn="r">
              <a:defRPr sz="1000">
                <a:solidFill>
                  <a:schemeClr val="tx1">
                    <a:tint val="82000"/>
                  </a:schemeClr>
                </a:solidFill>
              </a:defRPr>
            </a:lvl1pPr>
          </a:lstStyle>
          <a:p>
            <a:fld id="{D16E7E41-7F23-8141-8D13-41C713F32723}" type="slidenum">
              <a:rPr lang="en-FR" smtClean="0"/>
              <a:pPr/>
              <a:t>‹N°›</a:t>
            </a:fld>
            <a:endParaRPr lang="en-FR"/>
          </a:p>
        </p:txBody>
      </p:sp>
    </p:spTree>
    <p:extLst>
      <p:ext uri="{BB962C8B-B14F-4D97-AF65-F5344CB8AC3E}">
        <p14:creationId xmlns:p14="http://schemas.microsoft.com/office/powerpoint/2010/main" val="21981026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con Library">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013B46C3-F814-0F94-1AA6-BE7906CC179B}"/>
              </a:ext>
            </a:extLst>
          </p:cNvPr>
          <p:cNvSpPr/>
          <p:nvPr userDrawn="1"/>
        </p:nvSpPr>
        <p:spPr>
          <a:xfrm>
            <a:off x="9530608" y="4663440"/>
            <a:ext cx="4754880" cy="4389120"/>
          </a:xfrm>
          <a:prstGeom prst="ellipse">
            <a:avLst/>
          </a:prstGeom>
          <a:solidFill>
            <a:srgbClr val="DD5F00">
              <a:alpha val="19000"/>
            </a:srgbClr>
          </a:solidFill>
          <a:ln>
            <a:noFill/>
          </a:ln>
          <a:effectLst>
            <a:glow rad="852106">
              <a:schemeClr val="accent1">
                <a:alpha val="10000"/>
              </a:schemeClr>
            </a:glow>
            <a:softEdge rad="1270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FR"/>
          </a:p>
        </p:txBody>
      </p:sp>
      <p:sp>
        <p:nvSpPr>
          <p:cNvPr id="2" name="Title 1">
            <a:extLst>
              <a:ext uri="{FF2B5EF4-FFF2-40B4-BE49-F238E27FC236}">
                <a16:creationId xmlns:a16="http://schemas.microsoft.com/office/drawing/2014/main" id="{842E9CC4-762B-4279-C803-CD1E9EFAD02C}"/>
              </a:ext>
            </a:extLst>
          </p:cNvPr>
          <p:cNvSpPr>
            <a:spLocks noGrp="1"/>
          </p:cNvSpPr>
          <p:nvPr>
            <p:ph type="title"/>
          </p:nvPr>
        </p:nvSpPr>
        <p:spPr>
          <a:xfrm>
            <a:off x="564728" y="261132"/>
            <a:ext cx="10789072" cy="815694"/>
          </a:xfrm>
        </p:spPr>
        <p:txBody>
          <a:bodyPr/>
          <a:lstStyle/>
          <a:p>
            <a:endParaRPr lang="en-FR"/>
          </a:p>
        </p:txBody>
      </p:sp>
      <p:sp>
        <p:nvSpPr>
          <p:cNvPr id="3" name="Date Placeholder 3">
            <a:extLst>
              <a:ext uri="{FF2B5EF4-FFF2-40B4-BE49-F238E27FC236}">
                <a16:creationId xmlns:a16="http://schemas.microsoft.com/office/drawing/2014/main" id="{BBF89C5E-D9B5-9950-7965-B7F75490F05D}"/>
              </a:ext>
            </a:extLst>
          </p:cNvPr>
          <p:cNvSpPr>
            <a:spLocks noGrp="1"/>
          </p:cNvSpPr>
          <p:nvPr>
            <p:ph type="dt" sz="half" idx="2"/>
          </p:nvPr>
        </p:nvSpPr>
        <p:spPr>
          <a:xfrm>
            <a:off x="8942433" y="6356350"/>
            <a:ext cx="1565787" cy="365125"/>
          </a:xfrm>
          <a:prstGeom prst="rect">
            <a:avLst/>
          </a:prstGeom>
        </p:spPr>
        <p:txBody>
          <a:bodyPr vert="horz" lIns="91440" tIns="45720" rIns="91440" bIns="45720" rtlCol="0" anchor="ctr"/>
          <a:lstStyle>
            <a:lvl1pPr algn="l">
              <a:defRPr sz="1000">
                <a:solidFill>
                  <a:schemeClr val="tx1">
                    <a:tint val="82000"/>
                  </a:schemeClr>
                </a:solidFill>
              </a:defRPr>
            </a:lvl1pPr>
          </a:lstStyle>
          <a:p>
            <a:fld id="{9A693893-F0F9-4ED9-B516-CE2C9C8A4DDB}" type="datetime3">
              <a:rPr lang="en-US" smtClean="0"/>
              <a:pPr/>
              <a:t>30 April 2025</a:t>
            </a:fld>
            <a:endParaRPr lang="en-US"/>
          </a:p>
        </p:txBody>
      </p:sp>
      <p:sp>
        <p:nvSpPr>
          <p:cNvPr id="4" name="Footer Placeholder 4">
            <a:extLst>
              <a:ext uri="{FF2B5EF4-FFF2-40B4-BE49-F238E27FC236}">
                <a16:creationId xmlns:a16="http://schemas.microsoft.com/office/drawing/2014/main" id="{BF03C9A4-6345-F158-1C13-7C88D818B44E}"/>
              </a:ext>
            </a:extLst>
          </p:cNvPr>
          <p:cNvSpPr>
            <a:spLocks noGrp="1"/>
          </p:cNvSpPr>
          <p:nvPr>
            <p:ph type="ftr" sz="quarter" idx="3"/>
          </p:nvPr>
        </p:nvSpPr>
        <p:spPr>
          <a:xfrm>
            <a:off x="4038600" y="6359311"/>
            <a:ext cx="4114800" cy="365125"/>
          </a:xfrm>
          <a:prstGeom prst="rect">
            <a:avLst/>
          </a:prstGeom>
        </p:spPr>
        <p:txBody>
          <a:bodyPr vert="horz" lIns="91440" tIns="45720" rIns="91440" bIns="45720" rtlCol="0" anchor="ctr"/>
          <a:lstStyle>
            <a:lvl1pPr algn="ctr">
              <a:defRPr sz="1000">
                <a:solidFill>
                  <a:schemeClr val="tx1">
                    <a:tint val="82000"/>
                  </a:schemeClr>
                </a:solidFill>
                <a:latin typeface="+mn-lt"/>
                <a:ea typeface="Helvetica Neue" panose="02000503000000020004" pitchFamily="2" charset="0"/>
                <a:cs typeface="Helvetica Neue" panose="02000503000000020004" pitchFamily="2" charset="0"/>
              </a:defRPr>
            </a:lvl1pPr>
          </a:lstStyle>
          <a:p>
            <a:endParaRPr lang="en-US"/>
          </a:p>
        </p:txBody>
      </p:sp>
      <p:sp>
        <p:nvSpPr>
          <p:cNvPr id="5" name="Slide Number Placeholder 16">
            <a:extLst>
              <a:ext uri="{FF2B5EF4-FFF2-40B4-BE49-F238E27FC236}">
                <a16:creationId xmlns:a16="http://schemas.microsoft.com/office/drawing/2014/main" id="{2F556FE8-67DD-66C3-F166-A9001B470B99}"/>
              </a:ext>
            </a:extLst>
          </p:cNvPr>
          <p:cNvSpPr>
            <a:spLocks noGrp="1"/>
          </p:cNvSpPr>
          <p:nvPr>
            <p:ph type="sldNum" sz="quarter" idx="4"/>
          </p:nvPr>
        </p:nvSpPr>
        <p:spPr>
          <a:xfrm>
            <a:off x="11031780" y="6356350"/>
            <a:ext cx="857218" cy="365125"/>
          </a:xfrm>
          <a:prstGeom prst="rect">
            <a:avLst/>
          </a:prstGeom>
        </p:spPr>
        <p:txBody>
          <a:bodyPr vert="horz" lIns="91440" tIns="45720" rIns="91440" bIns="45720" rtlCol="0" anchor="ctr"/>
          <a:lstStyle>
            <a:lvl1pPr algn="r">
              <a:defRPr sz="1000">
                <a:solidFill>
                  <a:schemeClr val="tx1">
                    <a:tint val="82000"/>
                  </a:schemeClr>
                </a:solidFill>
              </a:defRPr>
            </a:lvl1pPr>
          </a:lstStyle>
          <a:p>
            <a:fld id="{D16E7E41-7F23-8141-8D13-41C713F32723}" type="slidenum">
              <a:rPr lang="en-FR" smtClean="0"/>
              <a:pPr/>
              <a:t>‹N°›</a:t>
            </a:fld>
            <a:endParaRPr lang="en-FR"/>
          </a:p>
        </p:txBody>
      </p:sp>
    </p:spTree>
    <p:extLst>
      <p:ext uri="{BB962C8B-B14F-4D97-AF65-F5344CB8AC3E}">
        <p14:creationId xmlns:p14="http://schemas.microsoft.com/office/powerpoint/2010/main" val="2150262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ransition 1">
    <p:bg>
      <p:bgPr>
        <a:solidFill>
          <a:srgbClr val="FFFDFC"/>
        </a:solidFill>
        <a:effectLst/>
      </p:bgPr>
    </p:bg>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7886C40C-530E-488F-1F33-CADF772D289E}"/>
              </a:ext>
            </a:extLst>
          </p:cNvPr>
          <p:cNvSpPr txBox="1"/>
          <p:nvPr userDrawn="1"/>
        </p:nvSpPr>
        <p:spPr>
          <a:xfrm>
            <a:off x="14735331" y="4572000"/>
            <a:ext cx="184731" cy="369332"/>
          </a:xfrm>
          <a:prstGeom prst="rect">
            <a:avLst/>
          </a:prstGeom>
          <a:noFill/>
        </p:spPr>
        <p:txBody>
          <a:bodyPr wrap="none" rtlCol="0">
            <a:spAutoFit/>
          </a:bodyPr>
          <a:lstStyle/>
          <a:p>
            <a:endParaRPr lang="en-FR"/>
          </a:p>
        </p:txBody>
      </p:sp>
      <p:sp>
        <p:nvSpPr>
          <p:cNvPr id="7" name="Rectangle 6">
            <a:extLst>
              <a:ext uri="{FF2B5EF4-FFF2-40B4-BE49-F238E27FC236}">
                <a16:creationId xmlns:a16="http://schemas.microsoft.com/office/drawing/2014/main" id="{0E01AACE-B68A-CD1A-EBD1-1D5C06653B0F}"/>
              </a:ext>
            </a:extLst>
          </p:cNvPr>
          <p:cNvSpPr/>
          <p:nvPr userDrawn="1"/>
        </p:nvSpPr>
        <p:spPr>
          <a:xfrm>
            <a:off x="0" y="0"/>
            <a:ext cx="12682331" cy="7056783"/>
          </a:xfrm>
          <a:prstGeom prst="rect">
            <a:avLst/>
          </a:prstGeom>
          <a:ln>
            <a:prstDash val="sysDo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FR"/>
          </a:p>
        </p:txBody>
      </p:sp>
      <p:pic>
        <p:nvPicPr>
          <p:cNvPr id="8" name="Picture 7" descr="A black and orange logo&#10;&#10;Description automatically generated">
            <a:extLst>
              <a:ext uri="{FF2B5EF4-FFF2-40B4-BE49-F238E27FC236}">
                <a16:creationId xmlns:a16="http://schemas.microsoft.com/office/drawing/2014/main" id="{9A6D698D-C977-2768-7FC2-466A1F9437EA}"/>
              </a:ext>
            </a:extLst>
          </p:cNvPr>
          <p:cNvPicPr>
            <a:picLocks noChangeAspect="1"/>
          </p:cNvPicPr>
          <p:nvPr userDrawn="1"/>
        </p:nvPicPr>
        <p:blipFill>
          <a:blip r:embed="rId2"/>
          <a:stretch>
            <a:fillRect/>
          </a:stretch>
        </p:blipFill>
        <p:spPr>
          <a:xfrm>
            <a:off x="-21174" y="314745"/>
            <a:ext cx="3538330" cy="973347"/>
          </a:xfrm>
          <a:prstGeom prst="rect">
            <a:avLst/>
          </a:prstGeom>
        </p:spPr>
      </p:pic>
      <p:sp>
        <p:nvSpPr>
          <p:cNvPr id="10" name="Oval 9">
            <a:extLst>
              <a:ext uri="{FF2B5EF4-FFF2-40B4-BE49-F238E27FC236}">
                <a16:creationId xmlns:a16="http://schemas.microsoft.com/office/drawing/2014/main" id="{43266542-6C5E-7C30-B2CD-E9C917156370}"/>
              </a:ext>
            </a:extLst>
          </p:cNvPr>
          <p:cNvSpPr/>
          <p:nvPr userDrawn="1"/>
        </p:nvSpPr>
        <p:spPr>
          <a:xfrm>
            <a:off x="7279479" y="-1231067"/>
            <a:ext cx="7002690" cy="5621550"/>
          </a:xfrm>
          <a:prstGeom prst="ellipse">
            <a:avLst/>
          </a:prstGeom>
          <a:solidFill>
            <a:srgbClr val="DD5F00">
              <a:alpha val="19000"/>
            </a:srgbClr>
          </a:solidFill>
          <a:ln>
            <a:noFill/>
          </a:ln>
          <a:effectLst>
            <a:glow rad="852106">
              <a:schemeClr val="accent1">
                <a:alpha val="10000"/>
              </a:schemeClr>
            </a:glow>
            <a:softEdge rad="1270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FR"/>
          </a:p>
        </p:txBody>
      </p:sp>
      <p:sp>
        <p:nvSpPr>
          <p:cNvPr id="28" name="Text Placeholder 27">
            <a:extLst>
              <a:ext uri="{FF2B5EF4-FFF2-40B4-BE49-F238E27FC236}">
                <a16:creationId xmlns:a16="http://schemas.microsoft.com/office/drawing/2014/main" id="{492520E5-D2D2-3876-B8D1-6DD8FFA006DD}"/>
              </a:ext>
            </a:extLst>
          </p:cNvPr>
          <p:cNvSpPr>
            <a:spLocks noGrp="1"/>
          </p:cNvSpPr>
          <p:nvPr>
            <p:ph type="body" sz="quarter" idx="13"/>
          </p:nvPr>
        </p:nvSpPr>
        <p:spPr>
          <a:xfrm>
            <a:off x="220603" y="2666021"/>
            <a:ext cx="6786484" cy="762979"/>
          </a:xfrm>
        </p:spPr>
        <p:txBody>
          <a:bodyPr>
            <a:noAutofit/>
          </a:bodyPr>
          <a:lstStyle>
            <a:lvl1pPr marL="0" indent="0">
              <a:buNone/>
              <a:defRPr sz="4000" b="1" i="0">
                <a:latin typeface="Calibri" panose="020F0502020204030204" pitchFamily="34" charset="0"/>
                <a:cs typeface="Calibri" panose="020F0502020204030204" pitchFamily="34" charset="0"/>
              </a:defRPr>
            </a:lvl1pPr>
            <a:lvl2pPr>
              <a:defRPr b="1" i="0">
                <a:latin typeface="Gotham Bold" panose="02000604030000020004" pitchFamily="2" charset="0"/>
              </a:defRPr>
            </a:lvl2pPr>
            <a:lvl3pPr>
              <a:defRPr b="1" i="0">
                <a:latin typeface="Gotham Bold" panose="02000604030000020004" pitchFamily="2" charset="0"/>
              </a:defRPr>
            </a:lvl3pPr>
            <a:lvl4pPr>
              <a:defRPr b="1" i="0">
                <a:latin typeface="Gotham Bold" panose="02000604030000020004" pitchFamily="2" charset="0"/>
              </a:defRPr>
            </a:lvl4pPr>
            <a:lvl5pPr>
              <a:defRPr b="1" i="0">
                <a:latin typeface="Gotham Bold" panose="02000604030000020004" pitchFamily="2"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Click to edit Master text style</a:t>
            </a:r>
          </a:p>
        </p:txBody>
      </p:sp>
      <p:sp>
        <p:nvSpPr>
          <p:cNvPr id="63" name="Freeform: Shape 62">
            <a:extLst>
              <a:ext uri="{FF2B5EF4-FFF2-40B4-BE49-F238E27FC236}">
                <a16:creationId xmlns:a16="http://schemas.microsoft.com/office/drawing/2014/main" id="{9A347C7C-2F91-6E2F-086E-CAEE21859C4F}"/>
              </a:ext>
            </a:extLst>
          </p:cNvPr>
          <p:cNvSpPr/>
          <p:nvPr userDrawn="1"/>
        </p:nvSpPr>
        <p:spPr>
          <a:xfrm rot="2588651">
            <a:off x="835617" y="1415055"/>
            <a:ext cx="5389507" cy="4908317"/>
          </a:xfrm>
          <a:custGeom>
            <a:avLst/>
            <a:gdLst>
              <a:gd name="connsiteX0" fmla="*/ 5059078 w 5389507"/>
              <a:gd name="connsiteY0" fmla="*/ 0 h 4908317"/>
              <a:gd name="connsiteX1" fmla="*/ 5386114 w 5389507"/>
              <a:gd name="connsiteY1" fmla="*/ 0 h 4908317"/>
              <a:gd name="connsiteX2" fmla="*/ 5389507 w 5389507"/>
              <a:gd name="connsiteY2" fmla="*/ 3620 h 4908317"/>
              <a:gd name="connsiteX3" fmla="*/ 5291312 w 5389507"/>
              <a:gd name="connsiteY3" fmla="*/ 95651 h 4908317"/>
              <a:gd name="connsiteX4" fmla="*/ 4957178 w 5389507"/>
              <a:gd name="connsiteY4" fmla="*/ 95504 h 4908317"/>
              <a:gd name="connsiteX5" fmla="*/ 4791340 w 5389507"/>
              <a:gd name="connsiteY5" fmla="*/ 250932 h 4908317"/>
              <a:gd name="connsiteX6" fmla="*/ 5122352 w 5389507"/>
              <a:gd name="connsiteY6" fmla="*/ 254005 h 4908317"/>
              <a:gd name="connsiteX7" fmla="*/ 5025588 w 5389507"/>
              <a:gd name="connsiteY7" fmla="*/ 344696 h 4908317"/>
              <a:gd name="connsiteX8" fmla="*/ 4691455 w 5389507"/>
              <a:gd name="connsiteY8" fmla="*/ 344548 h 4908317"/>
              <a:gd name="connsiteX9" fmla="*/ 4823429 w 5389507"/>
              <a:gd name="connsiteY9" fmla="*/ 220856 h 4908317"/>
              <a:gd name="connsiteX10" fmla="*/ 4925098 w 5389507"/>
              <a:gd name="connsiteY10" fmla="*/ 125569 h 4908317"/>
              <a:gd name="connsiteX11" fmla="*/ 5256110 w 5389507"/>
              <a:gd name="connsiteY11" fmla="*/ 128642 h 4908317"/>
              <a:gd name="connsiteX12" fmla="*/ 5157563 w 5389507"/>
              <a:gd name="connsiteY12" fmla="*/ 221003 h 4908317"/>
              <a:gd name="connsiteX13" fmla="*/ 0 w 5389507"/>
              <a:gd name="connsiteY13" fmla="*/ 4741523 h 4908317"/>
              <a:gd name="connsiteX14" fmla="*/ 4659364 w 5389507"/>
              <a:gd name="connsiteY14" fmla="*/ 374623 h 4908317"/>
              <a:gd name="connsiteX15" fmla="*/ 4990375 w 5389507"/>
              <a:gd name="connsiteY15" fmla="*/ 377696 h 4908317"/>
              <a:gd name="connsiteX16" fmla="*/ 156325 w 5389507"/>
              <a:gd name="connsiteY16" fmla="*/ 4908317 h 4908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389507" h="4908317">
                <a:moveTo>
                  <a:pt x="5059078" y="0"/>
                </a:moveTo>
                <a:lnTo>
                  <a:pt x="5386114" y="0"/>
                </a:lnTo>
                <a:lnTo>
                  <a:pt x="5389507" y="3620"/>
                </a:lnTo>
                <a:lnTo>
                  <a:pt x="5291312" y="95651"/>
                </a:lnTo>
                <a:lnTo>
                  <a:pt x="4957178" y="95504"/>
                </a:lnTo>
                <a:close/>
                <a:moveTo>
                  <a:pt x="4791340" y="250932"/>
                </a:moveTo>
                <a:lnTo>
                  <a:pt x="5122352" y="254005"/>
                </a:lnTo>
                <a:lnTo>
                  <a:pt x="5025588" y="344696"/>
                </a:lnTo>
                <a:lnTo>
                  <a:pt x="4691455" y="344548"/>
                </a:lnTo>
                <a:close/>
                <a:moveTo>
                  <a:pt x="4823429" y="220856"/>
                </a:moveTo>
                <a:lnTo>
                  <a:pt x="4925098" y="125569"/>
                </a:lnTo>
                <a:lnTo>
                  <a:pt x="5256110" y="128642"/>
                </a:lnTo>
                <a:lnTo>
                  <a:pt x="5157563" y="221003"/>
                </a:lnTo>
                <a:close/>
                <a:moveTo>
                  <a:pt x="0" y="4741523"/>
                </a:moveTo>
                <a:lnTo>
                  <a:pt x="4659364" y="374623"/>
                </a:lnTo>
                <a:lnTo>
                  <a:pt x="4990375" y="377696"/>
                </a:lnTo>
                <a:lnTo>
                  <a:pt x="156325" y="4908317"/>
                </a:lnTo>
                <a:close/>
              </a:path>
            </a:pathLst>
          </a:custGeom>
          <a:gradFill>
            <a:gsLst>
              <a:gs pos="0">
                <a:srgbClr val="E98D13"/>
              </a:gs>
              <a:gs pos="44000">
                <a:srgbClr val="E57B21"/>
              </a:gs>
              <a:gs pos="78000">
                <a:srgbClr val="E16A38"/>
              </a:gs>
              <a:gs pos="100000">
                <a:srgbClr val="DE5D49"/>
              </a:gs>
            </a:gsLst>
            <a:lin ang="10800000" scaled="1"/>
          </a:gradFill>
          <a:ln w="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92576993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Conclusion">
    <p:spTree>
      <p:nvGrpSpPr>
        <p:cNvPr id="1" name=""/>
        <p:cNvGrpSpPr/>
        <p:nvPr/>
      </p:nvGrpSpPr>
      <p:grpSpPr>
        <a:xfrm>
          <a:off x="0" y="0"/>
          <a:ext cx="0" cy="0"/>
          <a:chOff x="0" y="0"/>
          <a:chExt cx="0" cy="0"/>
        </a:xfrm>
      </p:grpSpPr>
      <p:pic>
        <p:nvPicPr>
          <p:cNvPr id="6" name="Picture 5" descr="A circle in a dark background&#10;&#10;Description automatically generated">
            <a:extLst>
              <a:ext uri="{FF2B5EF4-FFF2-40B4-BE49-F238E27FC236}">
                <a16:creationId xmlns:a16="http://schemas.microsoft.com/office/drawing/2014/main" id="{DAD6D9FB-94CD-FE75-90B1-38D640160C1A}"/>
              </a:ext>
            </a:extLst>
          </p:cNvPr>
          <p:cNvPicPr>
            <a:picLocks noChangeAspect="1"/>
          </p:cNvPicPr>
          <p:nvPr userDrawn="1"/>
        </p:nvPicPr>
        <p:blipFill>
          <a:blip r:embed="rId2"/>
          <a:stretch>
            <a:fillRect/>
          </a:stretch>
        </p:blipFill>
        <p:spPr>
          <a:xfrm>
            <a:off x="969302" y="-1178533"/>
            <a:ext cx="10589450" cy="10230728"/>
          </a:xfrm>
          <a:prstGeom prst="rect">
            <a:avLst/>
          </a:prstGeom>
        </p:spPr>
      </p:pic>
      <p:sp>
        <p:nvSpPr>
          <p:cNvPr id="7" name="TextBox 6">
            <a:extLst>
              <a:ext uri="{FF2B5EF4-FFF2-40B4-BE49-F238E27FC236}">
                <a16:creationId xmlns:a16="http://schemas.microsoft.com/office/drawing/2014/main" id="{F8ED4410-E6DE-2DCD-7AB9-230FC8BAE6A8}"/>
              </a:ext>
            </a:extLst>
          </p:cNvPr>
          <p:cNvSpPr txBox="1"/>
          <p:nvPr userDrawn="1"/>
        </p:nvSpPr>
        <p:spPr>
          <a:xfrm>
            <a:off x="4101662" y="2921168"/>
            <a:ext cx="3988676" cy="1015663"/>
          </a:xfrm>
          <a:prstGeom prst="rect">
            <a:avLst/>
          </a:prstGeom>
          <a:noFill/>
        </p:spPr>
        <p:txBody>
          <a:bodyPr wrap="square" rtlCol="0">
            <a:spAutoFit/>
          </a:bodyPr>
          <a:lstStyle/>
          <a:p>
            <a:pPr algn="ctr"/>
            <a:r>
              <a:rPr lang="en-FR" sz="6000" b="1">
                <a:latin typeface="+mj-lt"/>
              </a:rPr>
              <a:t>THANK YOU</a:t>
            </a:r>
          </a:p>
        </p:txBody>
      </p:sp>
      <p:sp>
        <p:nvSpPr>
          <p:cNvPr id="8" name="Rounded Rectangle 7">
            <a:extLst>
              <a:ext uri="{FF2B5EF4-FFF2-40B4-BE49-F238E27FC236}">
                <a16:creationId xmlns:a16="http://schemas.microsoft.com/office/drawing/2014/main" id="{D10BEE57-0EAA-32F8-E308-DEE974B2AE38}"/>
              </a:ext>
            </a:extLst>
          </p:cNvPr>
          <p:cNvSpPr/>
          <p:nvPr userDrawn="1"/>
        </p:nvSpPr>
        <p:spPr>
          <a:xfrm>
            <a:off x="405516" y="4837481"/>
            <a:ext cx="5420777" cy="1517416"/>
          </a:xfrm>
          <a:prstGeom prst="roundRect">
            <a:avLst/>
          </a:prstGeom>
          <a:solidFill>
            <a:schemeClr val="bg1"/>
          </a:solidFill>
          <a:ln>
            <a:solidFill>
              <a:schemeClr val="bg1">
                <a:lumMod val="65000"/>
              </a:schemeClr>
            </a:solidFill>
            <a:prstDash val="sysDot"/>
          </a:ln>
          <a:effectLst>
            <a:glow rad="228600">
              <a:schemeClr val="bg1">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9" name="Picture 8">
            <a:extLst>
              <a:ext uri="{FF2B5EF4-FFF2-40B4-BE49-F238E27FC236}">
                <a16:creationId xmlns:a16="http://schemas.microsoft.com/office/drawing/2014/main" id="{3B279895-6942-90C2-C943-77F4AD094899}"/>
              </a:ext>
            </a:extLst>
          </p:cNvPr>
          <p:cNvPicPr>
            <a:picLocks noChangeAspect="1"/>
          </p:cNvPicPr>
          <p:nvPr userDrawn="1"/>
        </p:nvPicPr>
        <p:blipFill>
          <a:blip r:embed="rId3"/>
          <a:stretch>
            <a:fillRect/>
          </a:stretch>
        </p:blipFill>
        <p:spPr>
          <a:xfrm>
            <a:off x="834568" y="5726123"/>
            <a:ext cx="269467" cy="269467"/>
          </a:xfrm>
          <a:prstGeom prst="rect">
            <a:avLst/>
          </a:prstGeom>
        </p:spPr>
      </p:pic>
      <p:pic>
        <p:nvPicPr>
          <p:cNvPr id="10" name="Picture 9">
            <a:extLst>
              <a:ext uri="{FF2B5EF4-FFF2-40B4-BE49-F238E27FC236}">
                <a16:creationId xmlns:a16="http://schemas.microsoft.com/office/drawing/2014/main" id="{B6695C2B-B23F-A03D-AA53-4C6AC27CF45E}"/>
              </a:ext>
            </a:extLst>
          </p:cNvPr>
          <p:cNvPicPr>
            <a:picLocks noChangeAspect="1"/>
          </p:cNvPicPr>
          <p:nvPr userDrawn="1"/>
        </p:nvPicPr>
        <p:blipFill>
          <a:blip r:embed="rId4"/>
          <a:stretch>
            <a:fillRect/>
          </a:stretch>
        </p:blipFill>
        <p:spPr>
          <a:xfrm>
            <a:off x="834568" y="5118474"/>
            <a:ext cx="269467" cy="269467"/>
          </a:xfrm>
          <a:prstGeom prst="rect">
            <a:avLst/>
          </a:prstGeom>
        </p:spPr>
      </p:pic>
      <p:sp>
        <p:nvSpPr>
          <p:cNvPr id="12" name="TextBox 11">
            <a:extLst>
              <a:ext uri="{FF2B5EF4-FFF2-40B4-BE49-F238E27FC236}">
                <a16:creationId xmlns:a16="http://schemas.microsoft.com/office/drawing/2014/main" id="{02CD4F39-5033-4EF1-29DE-8EA94BE26948}"/>
              </a:ext>
            </a:extLst>
          </p:cNvPr>
          <p:cNvSpPr txBox="1"/>
          <p:nvPr userDrawn="1"/>
        </p:nvSpPr>
        <p:spPr>
          <a:xfrm>
            <a:off x="1097217" y="5095988"/>
            <a:ext cx="1527858" cy="307777"/>
          </a:xfrm>
          <a:prstGeom prst="rect">
            <a:avLst/>
          </a:prstGeom>
          <a:noFill/>
        </p:spPr>
        <p:txBody>
          <a:bodyPr wrap="square" rtlCol="0">
            <a:spAutoFit/>
          </a:bodyPr>
          <a:lstStyle/>
          <a:p>
            <a:r>
              <a:rPr lang="en-FR" sz="1400">
                <a:latin typeface="Helvetica Neue" panose="02000503000000020004" pitchFamily="2" charset="0"/>
                <a:ea typeface="Helvetica Neue" panose="02000503000000020004" pitchFamily="2" charset="0"/>
                <a:cs typeface="Helvetica Neue" panose="02000503000000020004" pitchFamily="2" charset="0"/>
              </a:rPr>
              <a:t>@TrustInSoft</a:t>
            </a:r>
          </a:p>
        </p:txBody>
      </p:sp>
      <p:sp>
        <p:nvSpPr>
          <p:cNvPr id="13" name="TextBox 12">
            <a:extLst>
              <a:ext uri="{FF2B5EF4-FFF2-40B4-BE49-F238E27FC236}">
                <a16:creationId xmlns:a16="http://schemas.microsoft.com/office/drawing/2014/main" id="{F05AED4D-DE5B-DA9F-B76A-27E3A11F4B6A}"/>
              </a:ext>
            </a:extLst>
          </p:cNvPr>
          <p:cNvSpPr txBox="1"/>
          <p:nvPr userDrawn="1"/>
        </p:nvSpPr>
        <p:spPr>
          <a:xfrm>
            <a:off x="1097217" y="5712808"/>
            <a:ext cx="1527858" cy="307777"/>
          </a:xfrm>
          <a:prstGeom prst="rect">
            <a:avLst/>
          </a:prstGeom>
          <a:noFill/>
        </p:spPr>
        <p:txBody>
          <a:bodyPr wrap="square" rtlCol="0">
            <a:spAutoFit/>
          </a:bodyPr>
          <a:lstStyle/>
          <a:p>
            <a:r>
              <a:rPr lang="en-FR" sz="1400">
                <a:latin typeface="Helvetica Neue" panose="02000503000000020004" pitchFamily="2" charset="0"/>
                <a:ea typeface="Helvetica Neue" panose="02000503000000020004" pitchFamily="2" charset="0"/>
                <a:cs typeface="Helvetica Neue" panose="02000503000000020004" pitchFamily="2" charset="0"/>
              </a:rPr>
              <a:t>@TrustInSoft</a:t>
            </a:r>
          </a:p>
        </p:txBody>
      </p:sp>
      <p:grpSp>
        <p:nvGrpSpPr>
          <p:cNvPr id="2" name="Group 1">
            <a:extLst>
              <a:ext uri="{FF2B5EF4-FFF2-40B4-BE49-F238E27FC236}">
                <a16:creationId xmlns:a16="http://schemas.microsoft.com/office/drawing/2014/main" id="{92A639C5-8B9F-A048-82DE-3AAEEFBA2448}"/>
              </a:ext>
            </a:extLst>
          </p:cNvPr>
          <p:cNvGrpSpPr/>
          <p:nvPr userDrawn="1"/>
        </p:nvGrpSpPr>
        <p:grpSpPr>
          <a:xfrm>
            <a:off x="2904499" y="5103241"/>
            <a:ext cx="349187" cy="292870"/>
            <a:chOff x="3176541" y="5085625"/>
            <a:chExt cx="422943" cy="354731"/>
          </a:xfrm>
        </p:grpSpPr>
        <p:pic>
          <p:nvPicPr>
            <p:cNvPr id="14" name="Picture 13">
              <a:extLst>
                <a:ext uri="{FF2B5EF4-FFF2-40B4-BE49-F238E27FC236}">
                  <a16:creationId xmlns:a16="http://schemas.microsoft.com/office/drawing/2014/main" id="{0DF5916A-7581-3A58-CCB7-9DB58CBB7855}"/>
                </a:ext>
              </a:extLst>
            </p:cNvPr>
            <p:cNvPicPr>
              <a:picLocks noChangeAspect="1"/>
            </p:cNvPicPr>
            <p:nvPr userDrawn="1"/>
          </p:nvPicPr>
          <p:blipFill>
            <a:blip r:embed="rId5"/>
            <a:stretch>
              <a:fillRect/>
            </a:stretch>
          </p:blipFill>
          <p:spPr>
            <a:xfrm>
              <a:off x="3176541" y="5085625"/>
              <a:ext cx="422943" cy="354731"/>
            </a:xfrm>
            <a:prstGeom prst="rect">
              <a:avLst/>
            </a:prstGeom>
          </p:spPr>
        </p:pic>
        <p:pic>
          <p:nvPicPr>
            <p:cNvPr id="15" name="Picture 14">
              <a:extLst>
                <a:ext uri="{FF2B5EF4-FFF2-40B4-BE49-F238E27FC236}">
                  <a16:creationId xmlns:a16="http://schemas.microsoft.com/office/drawing/2014/main" id="{E376560C-2357-84FE-DE7B-C0D50A29F66F}"/>
                </a:ext>
              </a:extLst>
            </p:cNvPr>
            <p:cNvPicPr>
              <a:picLocks noChangeAspect="1"/>
            </p:cNvPicPr>
            <p:nvPr userDrawn="1"/>
          </p:nvPicPr>
          <p:blipFill>
            <a:blip r:embed="rId6"/>
            <a:stretch>
              <a:fillRect/>
            </a:stretch>
          </p:blipFill>
          <p:spPr>
            <a:xfrm>
              <a:off x="3292108" y="5118474"/>
              <a:ext cx="202465" cy="198572"/>
            </a:xfrm>
            <a:prstGeom prst="rect">
              <a:avLst/>
            </a:prstGeom>
          </p:spPr>
        </p:pic>
      </p:grpSp>
      <p:pic>
        <p:nvPicPr>
          <p:cNvPr id="16" name="Picture 15">
            <a:extLst>
              <a:ext uri="{FF2B5EF4-FFF2-40B4-BE49-F238E27FC236}">
                <a16:creationId xmlns:a16="http://schemas.microsoft.com/office/drawing/2014/main" id="{9208C764-FB75-8E87-10D6-A22E2801D8E0}"/>
              </a:ext>
            </a:extLst>
          </p:cNvPr>
          <p:cNvPicPr>
            <a:picLocks noChangeAspect="1"/>
          </p:cNvPicPr>
          <p:nvPr userDrawn="1"/>
        </p:nvPicPr>
        <p:blipFill>
          <a:blip r:embed="rId7"/>
          <a:stretch>
            <a:fillRect/>
          </a:stretch>
        </p:blipFill>
        <p:spPr>
          <a:xfrm>
            <a:off x="2938317" y="5772845"/>
            <a:ext cx="281553" cy="187702"/>
          </a:xfrm>
          <a:prstGeom prst="rect">
            <a:avLst/>
          </a:prstGeom>
        </p:spPr>
      </p:pic>
      <p:sp>
        <p:nvSpPr>
          <p:cNvPr id="17" name="TextBox 16">
            <a:extLst>
              <a:ext uri="{FF2B5EF4-FFF2-40B4-BE49-F238E27FC236}">
                <a16:creationId xmlns:a16="http://schemas.microsoft.com/office/drawing/2014/main" id="{0DBA19DC-7FF0-1763-124D-2BB8EFA6992A}"/>
              </a:ext>
            </a:extLst>
          </p:cNvPr>
          <p:cNvSpPr txBox="1"/>
          <p:nvPr userDrawn="1"/>
        </p:nvSpPr>
        <p:spPr>
          <a:xfrm>
            <a:off x="3280245" y="5712808"/>
            <a:ext cx="2350888" cy="307777"/>
          </a:xfrm>
          <a:prstGeom prst="rect">
            <a:avLst/>
          </a:prstGeom>
          <a:noFill/>
        </p:spPr>
        <p:txBody>
          <a:bodyPr wrap="square" rtlCol="0">
            <a:spAutoFit/>
          </a:bodyPr>
          <a:lstStyle/>
          <a:p>
            <a:r>
              <a:rPr lang="en-FR" sz="1400">
                <a:latin typeface="Helvetica Neue" panose="02000503000000020004" pitchFamily="2" charset="0"/>
                <a:ea typeface="Helvetica Neue" panose="02000503000000020004" pitchFamily="2" charset="0"/>
                <a:cs typeface="Helvetica Neue" panose="02000503000000020004" pitchFamily="2" charset="0"/>
              </a:rPr>
              <a:t>contact@trust-in-soft.com</a:t>
            </a:r>
          </a:p>
        </p:txBody>
      </p:sp>
      <p:sp>
        <p:nvSpPr>
          <p:cNvPr id="18" name="TextBox 17">
            <a:extLst>
              <a:ext uri="{FF2B5EF4-FFF2-40B4-BE49-F238E27FC236}">
                <a16:creationId xmlns:a16="http://schemas.microsoft.com/office/drawing/2014/main" id="{DEDCD382-D4D3-C775-0229-14AD947F8460}"/>
              </a:ext>
            </a:extLst>
          </p:cNvPr>
          <p:cNvSpPr txBox="1"/>
          <p:nvPr userDrawn="1"/>
        </p:nvSpPr>
        <p:spPr>
          <a:xfrm>
            <a:off x="3301222" y="5095988"/>
            <a:ext cx="2089183" cy="307777"/>
          </a:xfrm>
          <a:prstGeom prst="rect">
            <a:avLst/>
          </a:prstGeom>
          <a:noFill/>
        </p:spPr>
        <p:txBody>
          <a:bodyPr wrap="square" rtlCol="0">
            <a:spAutoFit/>
          </a:bodyPr>
          <a:lstStyle/>
          <a:p>
            <a:r>
              <a:rPr lang="en-GB" sz="1400">
                <a:latin typeface="Helvetica Neue" panose="02000503000000020004" pitchFamily="2" charset="0"/>
                <a:ea typeface="Helvetica Neue" panose="02000503000000020004" pitchFamily="2" charset="0"/>
                <a:cs typeface="Helvetica Neue" panose="02000503000000020004" pitchFamily="2" charset="0"/>
              </a:rPr>
              <a:t>t</a:t>
            </a:r>
            <a:r>
              <a:rPr lang="en-FR" sz="1400">
                <a:latin typeface="Helvetica Neue" panose="02000503000000020004" pitchFamily="2" charset="0"/>
                <a:ea typeface="Helvetica Neue" panose="02000503000000020004" pitchFamily="2" charset="0"/>
                <a:cs typeface="Helvetica Neue" panose="02000503000000020004" pitchFamily="2" charset="0"/>
              </a:rPr>
              <a:t>rust-in-soft.com</a:t>
            </a:r>
          </a:p>
        </p:txBody>
      </p:sp>
    </p:spTree>
    <p:extLst>
      <p:ext uri="{BB962C8B-B14F-4D97-AF65-F5344CB8AC3E}">
        <p14:creationId xmlns:p14="http://schemas.microsoft.com/office/powerpoint/2010/main" val="918307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Agenda">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D9A4ED67-E4D7-FD6D-8587-1F11C4A390FE}"/>
              </a:ext>
            </a:extLst>
          </p:cNvPr>
          <p:cNvSpPr/>
          <p:nvPr userDrawn="1"/>
        </p:nvSpPr>
        <p:spPr>
          <a:xfrm>
            <a:off x="-2350462" y="618225"/>
            <a:ext cx="7002690" cy="5621550"/>
          </a:xfrm>
          <a:prstGeom prst="ellipse">
            <a:avLst/>
          </a:prstGeom>
          <a:solidFill>
            <a:srgbClr val="DD5F00">
              <a:alpha val="19000"/>
            </a:srgbClr>
          </a:solidFill>
          <a:ln>
            <a:noFill/>
          </a:ln>
          <a:effectLst>
            <a:glow rad="852106">
              <a:schemeClr val="accent1">
                <a:alpha val="10000"/>
              </a:schemeClr>
            </a:glow>
            <a:softEdge rad="1270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FR"/>
          </a:p>
        </p:txBody>
      </p:sp>
      <p:sp>
        <p:nvSpPr>
          <p:cNvPr id="7" name="TextBox 6">
            <a:extLst>
              <a:ext uri="{FF2B5EF4-FFF2-40B4-BE49-F238E27FC236}">
                <a16:creationId xmlns:a16="http://schemas.microsoft.com/office/drawing/2014/main" id="{4E39A0B8-5407-1C9E-C953-43F19247D6D4}"/>
              </a:ext>
            </a:extLst>
          </p:cNvPr>
          <p:cNvSpPr txBox="1"/>
          <p:nvPr userDrawn="1"/>
        </p:nvSpPr>
        <p:spPr>
          <a:xfrm>
            <a:off x="315310" y="2967335"/>
            <a:ext cx="3972910" cy="923330"/>
          </a:xfrm>
          <a:prstGeom prst="rect">
            <a:avLst/>
          </a:prstGeom>
          <a:noFill/>
        </p:spPr>
        <p:txBody>
          <a:bodyPr wrap="square" rtlCol="0">
            <a:spAutoFit/>
          </a:bodyPr>
          <a:lstStyle/>
          <a:p>
            <a:r>
              <a:rPr lang="en-FR" sz="5400" b="1">
                <a:latin typeface="+mj-lt"/>
              </a:rPr>
              <a:t>AGENDA</a:t>
            </a:r>
          </a:p>
        </p:txBody>
      </p:sp>
      <p:sp>
        <p:nvSpPr>
          <p:cNvPr id="9" name="Text Placeholder 8">
            <a:extLst>
              <a:ext uri="{FF2B5EF4-FFF2-40B4-BE49-F238E27FC236}">
                <a16:creationId xmlns:a16="http://schemas.microsoft.com/office/drawing/2014/main" id="{C23C5E83-40F4-575F-C6C4-B0EAC5F90481}"/>
              </a:ext>
            </a:extLst>
          </p:cNvPr>
          <p:cNvSpPr>
            <a:spLocks noGrp="1"/>
          </p:cNvSpPr>
          <p:nvPr>
            <p:ph type="body" sz="quarter" idx="10"/>
          </p:nvPr>
        </p:nvSpPr>
        <p:spPr>
          <a:xfrm>
            <a:off x="5627688" y="1466850"/>
            <a:ext cx="4887912" cy="4208463"/>
          </a:xfrm>
        </p:spPr>
        <p:txBody>
          <a:bodyPr/>
          <a:lstStyle>
            <a:lvl1pPr marL="514350" indent="-514350">
              <a:buFont typeface="Wingdings" panose="05000000000000000000" pitchFamily="2" charset="2"/>
              <a:buChar char="§"/>
              <a:defRPr sz="2400"/>
            </a:lvl1pPr>
            <a:lvl2pPr marL="914400" indent="-457200">
              <a:buFont typeface="Wingdings" panose="05000000000000000000" pitchFamily="2" charset="2"/>
              <a:buChar char="§"/>
              <a:defRPr sz="2000"/>
            </a:lvl2pPr>
            <a:lvl3pPr marL="1371600" indent="-457200">
              <a:buFont typeface="Wingdings" panose="05000000000000000000" pitchFamily="2" charset="2"/>
              <a:buChar char="§"/>
              <a:defRPr sz="1800"/>
            </a:lvl3pPr>
            <a:lvl4pPr marL="1714500" indent="-342900">
              <a:buFont typeface="Wingdings" panose="05000000000000000000" pitchFamily="2" charset="2"/>
              <a:buChar char="§"/>
              <a:defRPr sz="1600"/>
            </a:lvl4pPr>
            <a:lvl5pPr marL="2171700" indent="-342900">
              <a:buFont typeface="Wingdings" panose="05000000000000000000" pitchFamily="2" charset="2"/>
              <a:buChar char="§"/>
              <a:defRPr sz="16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R"/>
          </a:p>
        </p:txBody>
      </p:sp>
    </p:spTree>
    <p:extLst>
      <p:ext uri="{BB962C8B-B14F-4D97-AF65-F5344CB8AC3E}">
        <p14:creationId xmlns:p14="http://schemas.microsoft.com/office/powerpoint/2010/main" val="41981602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28054FC9-5D84-8631-0DCE-0EAA6ECC8505}"/>
              </a:ext>
            </a:extLst>
          </p:cNvPr>
          <p:cNvSpPr/>
          <p:nvPr userDrawn="1"/>
        </p:nvSpPr>
        <p:spPr>
          <a:xfrm>
            <a:off x="9530608" y="4663440"/>
            <a:ext cx="4754880" cy="4389120"/>
          </a:xfrm>
          <a:prstGeom prst="ellipse">
            <a:avLst/>
          </a:prstGeom>
          <a:solidFill>
            <a:srgbClr val="DD5F00">
              <a:alpha val="19000"/>
            </a:srgbClr>
          </a:solidFill>
          <a:ln>
            <a:noFill/>
          </a:ln>
          <a:effectLst>
            <a:glow rad="852106">
              <a:schemeClr val="accent1">
                <a:alpha val="10000"/>
              </a:schemeClr>
            </a:glow>
            <a:softEdge rad="1270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FR"/>
          </a:p>
        </p:txBody>
      </p:sp>
      <p:sp>
        <p:nvSpPr>
          <p:cNvPr id="2" name="Title 1">
            <a:extLst>
              <a:ext uri="{FF2B5EF4-FFF2-40B4-BE49-F238E27FC236}">
                <a16:creationId xmlns:a16="http://schemas.microsoft.com/office/drawing/2014/main" id="{2991E291-594B-630B-A214-B256916606A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04CDF2B-A48A-4F76-EBF1-23134455A88A}"/>
              </a:ext>
            </a:extLst>
          </p:cNvPr>
          <p:cNvSpPr>
            <a:spLocks noGrp="1"/>
          </p:cNvSpPr>
          <p:nvPr>
            <p:ph idx="1"/>
          </p:nvPr>
        </p:nvSpPr>
        <p:spPr/>
        <p:txBody>
          <a:bodyPr/>
          <a:lstStyle>
            <a:lvl1pPr>
              <a:defRPr sz="2400">
                <a:latin typeface="+mn-lt"/>
              </a:defRPr>
            </a:lvl1pPr>
            <a:lvl2pPr>
              <a:defRPr sz="2000">
                <a:latin typeface="+mn-lt"/>
              </a:defRPr>
            </a:lvl2pPr>
            <a:lvl3pPr>
              <a:defRPr sz="1800">
                <a:latin typeface="+mn-lt"/>
              </a:defRPr>
            </a:lvl3pPr>
            <a:lvl4pPr>
              <a:defRPr sz="1600">
                <a:latin typeface="+mn-lt"/>
              </a:defRPr>
            </a:lvl4pPr>
            <a:lvl5pPr>
              <a:defRPr sz="16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DD94E72D-8877-5ACE-F97F-CFC146D45BA8}"/>
              </a:ext>
            </a:extLst>
          </p:cNvPr>
          <p:cNvSpPr>
            <a:spLocks noGrp="1"/>
          </p:cNvSpPr>
          <p:nvPr>
            <p:ph type="dt" sz="half" idx="2"/>
          </p:nvPr>
        </p:nvSpPr>
        <p:spPr>
          <a:xfrm>
            <a:off x="8942433" y="6356350"/>
            <a:ext cx="1565787" cy="365125"/>
          </a:xfrm>
          <a:prstGeom prst="rect">
            <a:avLst/>
          </a:prstGeom>
        </p:spPr>
        <p:txBody>
          <a:bodyPr vert="horz" lIns="91440" tIns="45720" rIns="91440" bIns="45720" rtlCol="0" anchor="ctr"/>
          <a:lstStyle>
            <a:lvl1pPr algn="l">
              <a:defRPr sz="1000">
                <a:solidFill>
                  <a:schemeClr val="tx1">
                    <a:tint val="82000"/>
                  </a:schemeClr>
                </a:solidFill>
              </a:defRPr>
            </a:lvl1pPr>
          </a:lstStyle>
          <a:p>
            <a:fld id="{9A693893-F0F9-4ED9-B516-CE2C9C8A4DDB}" type="datetime3">
              <a:rPr lang="en-US" smtClean="0"/>
              <a:pPr/>
              <a:t>30 April 2025</a:t>
            </a:fld>
            <a:endParaRPr lang="en-US"/>
          </a:p>
        </p:txBody>
      </p:sp>
      <p:sp>
        <p:nvSpPr>
          <p:cNvPr id="8" name="Footer Placeholder 4">
            <a:extLst>
              <a:ext uri="{FF2B5EF4-FFF2-40B4-BE49-F238E27FC236}">
                <a16:creationId xmlns:a16="http://schemas.microsoft.com/office/drawing/2014/main" id="{1B9A5636-8B64-DEB4-9D48-577A1B67A7B0}"/>
              </a:ext>
            </a:extLst>
          </p:cNvPr>
          <p:cNvSpPr>
            <a:spLocks noGrp="1"/>
          </p:cNvSpPr>
          <p:nvPr>
            <p:ph type="ftr" sz="quarter" idx="3"/>
          </p:nvPr>
        </p:nvSpPr>
        <p:spPr>
          <a:xfrm>
            <a:off x="4038600" y="6359311"/>
            <a:ext cx="4114800" cy="365125"/>
          </a:xfrm>
          <a:prstGeom prst="rect">
            <a:avLst/>
          </a:prstGeom>
        </p:spPr>
        <p:txBody>
          <a:bodyPr vert="horz" lIns="91440" tIns="45720" rIns="91440" bIns="45720" rtlCol="0" anchor="ctr"/>
          <a:lstStyle>
            <a:lvl1pPr algn="ctr">
              <a:defRPr sz="1000">
                <a:solidFill>
                  <a:schemeClr val="tx1">
                    <a:tint val="82000"/>
                  </a:schemeClr>
                </a:solidFill>
                <a:latin typeface="+mn-lt"/>
                <a:ea typeface="Helvetica Neue" panose="02000503000000020004" pitchFamily="2" charset="0"/>
                <a:cs typeface="Helvetica Neue" panose="02000503000000020004" pitchFamily="2" charset="0"/>
              </a:defRPr>
            </a:lvl1pPr>
          </a:lstStyle>
          <a:p>
            <a:endParaRPr lang="en-US"/>
          </a:p>
        </p:txBody>
      </p:sp>
      <p:sp>
        <p:nvSpPr>
          <p:cNvPr id="9" name="Slide Number Placeholder 16">
            <a:extLst>
              <a:ext uri="{FF2B5EF4-FFF2-40B4-BE49-F238E27FC236}">
                <a16:creationId xmlns:a16="http://schemas.microsoft.com/office/drawing/2014/main" id="{68EA8E69-D00C-B2D0-4FF4-3A81B7DB1B1D}"/>
              </a:ext>
            </a:extLst>
          </p:cNvPr>
          <p:cNvSpPr>
            <a:spLocks noGrp="1"/>
          </p:cNvSpPr>
          <p:nvPr>
            <p:ph type="sldNum" sz="quarter" idx="4"/>
          </p:nvPr>
        </p:nvSpPr>
        <p:spPr>
          <a:xfrm>
            <a:off x="11031780" y="6356350"/>
            <a:ext cx="857218" cy="365125"/>
          </a:xfrm>
          <a:prstGeom prst="rect">
            <a:avLst/>
          </a:prstGeom>
        </p:spPr>
        <p:txBody>
          <a:bodyPr vert="horz" lIns="91440" tIns="45720" rIns="91440" bIns="45720" rtlCol="0" anchor="ctr"/>
          <a:lstStyle>
            <a:lvl1pPr algn="r">
              <a:defRPr sz="1000">
                <a:solidFill>
                  <a:schemeClr val="tx1">
                    <a:tint val="82000"/>
                  </a:schemeClr>
                </a:solidFill>
              </a:defRPr>
            </a:lvl1pPr>
          </a:lstStyle>
          <a:p>
            <a:fld id="{D16E7E41-7F23-8141-8D13-41C713F32723}" type="slidenum">
              <a:rPr lang="en-FR" smtClean="0"/>
              <a:pPr/>
              <a:t>‹N°›</a:t>
            </a:fld>
            <a:endParaRPr lang="en-FR"/>
          </a:p>
        </p:txBody>
      </p:sp>
    </p:spTree>
    <p:extLst>
      <p:ext uri="{BB962C8B-B14F-4D97-AF65-F5344CB8AC3E}">
        <p14:creationId xmlns:p14="http://schemas.microsoft.com/office/powerpoint/2010/main" val="730059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28054FC9-5D84-8631-0DCE-0EAA6ECC8505}"/>
              </a:ext>
            </a:extLst>
          </p:cNvPr>
          <p:cNvSpPr/>
          <p:nvPr userDrawn="1"/>
        </p:nvSpPr>
        <p:spPr>
          <a:xfrm>
            <a:off x="9530608" y="-2194560"/>
            <a:ext cx="4754880" cy="4389120"/>
          </a:xfrm>
          <a:prstGeom prst="ellipse">
            <a:avLst/>
          </a:prstGeom>
          <a:solidFill>
            <a:srgbClr val="DD5F00">
              <a:alpha val="19000"/>
            </a:srgbClr>
          </a:solidFill>
          <a:ln>
            <a:noFill/>
          </a:ln>
          <a:effectLst>
            <a:glow rad="852106">
              <a:schemeClr val="accent1">
                <a:alpha val="10000"/>
              </a:schemeClr>
            </a:glow>
            <a:softEdge rad="1270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FR"/>
          </a:p>
        </p:txBody>
      </p:sp>
      <p:sp>
        <p:nvSpPr>
          <p:cNvPr id="2" name="Title 1">
            <a:extLst>
              <a:ext uri="{FF2B5EF4-FFF2-40B4-BE49-F238E27FC236}">
                <a16:creationId xmlns:a16="http://schemas.microsoft.com/office/drawing/2014/main" id="{2991E291-594B-630B-A214-B256916606A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04CDF2B-A48A-4F76-EBF1-23134455A88A}"/>
              </a:ext>
            </a:extLst>
          </p:cNvPr>
          <p:cNvSpPr>
            <a:spLocks noGrp="1"/>
          </p:cNvSpPr>
          <p:nvPr>
            <p:ph idx="1"/>
          </p:nvPr>
        </p:nvSpPr>
        <p:spPr/>
        <p:txBody>
          <a:bodyPr/>
          <a:lstStyle>
            <a:lvl1pPr>
              <a:defRPr sz="2400">
                <a:latin typeface="+mn-lt"/>
              </a:defRPr>
            </a:lvl1pPr>
            <a:lvl2pPr>
              <a:defRPr sz="2000">
                <a:latin typeface="+mn-lt"/>
              </a:defRPr>
            </a:lvl2pPr>
            <a:lvl3pPr>
              <a:defRPr sz="1800">
                <a:latin typeface="+mn-lt"/>
              </a:defRPr>
            </a:lvl3pPr>
            <a:lvl4pPr>
              <a:defRPr sz="1600">
                <a:latin typeface="+mn-lt"/>
              </a:defRPr>
            </a:lvl4pPr>
            <a:lvl5pPr>
              <a:defRPr sz="16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DD94E72D-8877-5ACE-F97F-CFC146D45BA8}"/>
              </a:ext>
            </a:extLst>
          </p:cNvPr>
          <p:cNvSpPr>
            <a:spLocks noGrp="1"/>
          </p:cNvSpPr>
          <p:nvPr>
            <p:ph type="dt" sz="half" idx="2"/>
          </p:nvPr>
        </p:nvSpPr>
        <p:spPr>
          <a:xfrm>
            <a:off x="8942433" y="6356350"/>
            <a:ext cx="1565787" cy="365125"/>
          </a:xfrm>
          <a:prstGeom prst="rect">
            <a:avLst/>
          </a:prstGeom>
        </p:spPr>
        <p:txBody>
          <a:bodyPr vert="horz" lIns="91440" tIns="45720" rIns="91440" bIns="45720" rtlCol="0" anchor="ctr"/>
          <a:lstStyle>
            <a:lvl1pPr algn="l">
              <a:defRPr sz="1000">
                <a:solidFill>
                  <a:schemeClr val="tx1">
                    <a:tint val="82000"/>
                  </a:schemeClr>
                </a:solidFill>
              </a:defRPr>
            </a:lvl1pPr>
          </a:lstStyle>
          <a:p>
            <a:fld id="{9A693893-F0F9-4ED9-B516-CE2C9C8A4DDB}" type="datetime3">
              <a:rPr lang="en-US" smtClean="0"/>
              <a:pPr/>
              <a:t>30 April 2025</a:t>
            </a:fld>
            <a:endParaRPr lang="en-US"/>
          </a:p>
        </p:txBody>
      </p:sp>
      <p:sp>
        <p:nvSpPr>
          <p:cNvPr id="8" name="Footer Placeholder 4">
            <a:extLst>
              <a:ext uri="{FF2B5EF4-FFF2-40B4-BE49-F238E27FC236}">
                <a16:creationId xmlns:a16="http://schemas.microsoft.com/office/drawing/2014/main" id="{1B9A5636-8B64-DEB4-9D48-577A1B67A7B0}"/>
              </a:ext>
            </a:extLst>
          </p:cNvPr>
          <p:cNvSpPr>
            <a:spLocks noGrp="1"/>
          </p:cNvSpPr>
          <p:nvPr>
            <p:ph type="ftr" sz="quarter" idx="3"/>
          </p:nvPr>
        </p:nvSpPr>
        <p:spPr>
          <a:xfrm>
            <a:off x="4038600" y="6359311"/>
            <a:ext cx="4114800" cy="365125"/>
          </a:xfrm>
          <a:prstGeom prst="rect">
            <a:avLst/>
          </a:prstGeom>
        </p:spPr>
        <p:txBody>
          <a:bodyPr vert="horz" lIns="91440" tIns="45720" rIns="91440" bIns="45720" rtlCol="0" anchor="ctr"/>
          <a:lstStyle>
            <a:lvl1pPr algn="ctr">
              <a:defRPr sz="1000">
                <a:solidFill>
                  <a:schemeClr val="tx1">
                    <a:tint val="82000"/>
                  </a:schemeClr>
                </a:solidFill>
                <a:latin typeface="+mn-lt"/>
                <a:ea typeface="Helvetica Neue" panose="02000503000000020004" pitchFamily="2" charset="0"/>
                <a:cs typeface="Helvetica Neue" panose="02000503000000020004" pitchFamily="2" charset="0"/>
              </a:defRPr>
            </a:lvl1pPr>
          </a:lstStyle>
          <a:p>
            <a:endParaRPr lang="en-US"/>
          </a:p>
        </p:txBody>
      </p:sp>
      <p:sp>
        <p:nvSpPr>
          <p:cNvPr id="9" name="Slide Number Placeholder 16">
            <a:extLst>
              <a:ext uri="{FF2B5EF4-FFF2-40B4-BE49-F238E27FC236}">
                <a16:creationId xmlns:a16="http://schemas.microsoft.com/office/drawing/2014/main" id="{68EA8E69-D00C-B2D0-4FF4-3A81B7DB1B1D}"/>
              </a:ext>
            </a:extLst>
          </p:cNvPr>
          <p:cNvSpPr>
            <a:spLocks noGrp="1"/>
          </p:cNvSpPr>
          <p:nvPr>
            <p:ph type="sldNum" sz="quarter" idx="4"/>
          </p:nvPr>
        </p:nvSpPr>
        <p:spPr>
          <a:xfrm>
            <a:off x="11031780" y="6356350"/>
            <a:ext cx="857218" cy="365125"/>
          </a:xfrm>
          <a:prstGeom prst="rect">
            <a:avLst/>
          </a:prstGeom>
        </p:spPr>
        <p:txBody>
          <a:bodyPr vert="horz" lIns="91440" tIns="45720" rIns="91440" bIns="45720" rtlCol="0" anchor="ctr"/>
          <a:lstStyle>
            <a:lvl1pPr algn="r">
              <a:defRPr sz="1000">
                <a:solidFill>
                  <a:schemeClr val="tx1">
                    <a:tint val="82000"/>
                  </a:schemeClr>
                </a:solidFill>
              </a:defRPr>
            </a:lvl1pPr>
          </a:lstStyle>
          <a:p>
            <a:fld id="{D16E7E41-7F23-8141-8D13-41C713F32723}" type="slidenum">
              <a:rPr lang="en-FR" smtClean="0"/>
              <a:pPr/>
              <a:t>‹N°›</a:t>
            </a:fld>
            <a:endParaRPr lang="en-FR"/>
          </a:p>
        </p:txBody>
      </p:sp>
    </p:spTree>
    <p:extLst>
      <p:ext uri="{BB962C8B-B14F-4D97-AF65-F5344CB8AC3E}">
        <p14:creationId xmlns:p14="http://schemas.microsoft.com/office/powerpoint/2010/main" val="1864185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ransition 2">
    <p:bg>
      <p:bgRef idx="1001">
        <a:schemeClr val="bg1"/>
      </p:bgRef>
    </p:bg>
    <p:spTree>
      <p:nvGrpSpPr>
        <p:cNvPr id="1" name=""/>
        <p:cNvGrpSpPr/>
        <p:nvPr/>
      </p:nvGrpSpPr>
      <p:grpSpPr>
        <a:xfrm>
          <a:off x="0" y="0"/>
          <a:ext cx="0" cy="0"/>
          <a:chOff x="0" y="0"/>
          <a:chExt cx="0" cy="0"/>
        </a:xfrm>
      </p:grpSpPr>
      <p:pic>
        <p:nvPicPr>
          <p:cNvPr id="7" name="Picture 6" descr="A circle in a dark background&#10;&#10;Description automatically generated">
            <a:extLst>
              <a:ext uri="{FF2B5EF4-FFF2-40B4-BE49-F238E27FC236}">
                <a16:creationId xmlns:a16="http://schemas.microsoft.com/office/drawing/2014/main" id="{9A2A9BA6-3ACE-2C96-A72F-F01B1E47DA3E}"/>
              </a:ext>
            </a:extLst>
          </p:cNvPr>
          <p:cNvPicPr>
            <a:picLocks noChangeAspect="1"/>
          </p:cNvPicPr>
          <p:nvPr userDrawn="1"/>
        </p:nvPicPr>
        <p:blipFill>
          <a:blip r:embed="rId2"/>
          <a:stretch>
            <a:fillRect/>
          </a:stretch>
        </p:blipFill>
        <p:spPr>
          <a:xfrm>
            <a:off x="801275" y="-1457764"/>
            <a:ext cx="10589450" cy="10230728"/>
          </a:xfrm>
          <a:prstGeom prst="rect">
            <a:avLst/>
          </a:prstGeom>
        </p:spPr>
      </p:pic>
      <p:sp>
        <p:nvSpPr>
          <p:cNvPr id="17" name="Text Placeholder 16">
            <a:extLst>
              <a:ext uri="{FF2B5EF4-FFF2-40B4-BE49-F238E27FC236}">
                <a16:creationId xmlns:a16="http://schemas.microsoft.com/office/drawing/2014/main" id="{D7166F46-8C75-45C1-D671-2BB76CF6D729}"/>
              </a:ext>
            </a:extLst>
          </p:cNvPr>
          <p:cNvSpPr>
            <a:spLocks noGrp="1"/>
          </p:cNvSpPr>
          <p:nvPr>
            <p:ph type="body" sz="quarter" idx="14"/>
          </p:nvPr>
        </p:nvSpPr>
        <p:spPr>
          <a:xfrm>
            <a:off x="3236118" y="3124727"/>
            <a:ext cx="6058353" cy="532873"/>
          </a:xfrm>
        </p:spPr>
        <p:txBody>
          <a:bodyPr>
            <a:noAutofit/>
          </a:bodyPr>
          <a:lstStyle>
            <a:lvl1pPr marL="0" indent="0" algn="ctr">
              <a:buNone/>
              <a:defRPr sz="4000" b="1" i="0">
                <a:latin typeface="Calibri" panose="020F0502020204030204" pitchFamily="34" charset="0"/>
                <a:cs typeface="Calibri" panose="020F0502020204030204" pitchFamily="34" charset="0"/>
              </a:defRPr>
            </a:lvl1pPr>
          </a:lstStyle>
          <a:p>
            <a:pPr lvl="0"/>
            <a:r>
              <a:rPr lang="en-GB"/>
              <a:t>Click to edit Master text styles</a:t>
            </a:r>
          </a:p>
        </p:txBody>
      </p:sp>
      <p:sp>
        <p:nvSpPr>
          <p:cNvPr id="18" name="Terminator 17">
            <a:extLst>
              <a:ext uri="{FF2B5EF4-FFF2-40B4-BE49-F238E27FC236}">
                <a16:creationId xmlns:a16="http://schemas.microsoft.com/office/drawing/2014/main" id="{E672D18C-43ED-2D37-951F-2D00562DB9C5}"/>
              </a:ext>
            </a:extLst>
          </p:cNvPr>
          <p:cNvSpPr/>
          <p:nvPr userDrawn="1"/>
        </p:nvSpPr>
        <p:spPr>
          <a:xfrm>
            <a:off x="9808683" y="5799917"/>
            <a:ext cx="1898072" cy="661667"/>
          </a:xfrm>
          <a:prstGeom prst="flowChartTerminator">
            <a:avLst/>
          </a:prstGeom>
          <a:gradFill>
            <a:gsLst>
              <a:gs pos="43000">
                <a:schemeClr val="accent1">
                  <a:shade val="67500"/>
                  <a:satMod val="115000"/>
                </a:schemeClr>
              </a:gs>
              <a:gs pos="100000">
                <a:schemeClr val="accent4">
                  <a:lumMod val="75000"/>
                  <a:alpha val="93267"/>
                </a:schemeClr>
              </a:gs>
            </a:gsLst>
            <a:path path="circle">
              <a:fillToRect l="100000" t="10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FR"/>
          </a:p>
        </p:txBody>
      </p:sp>
      <p:pic>
        <p:nvPicPr>
          <p:cNvPr id="22" name="Picture 21" descr="A black and orange logo&#10;&#10;Description automatically generated">
            <a:extLst>
              <a:ext uri="{FF2B5EF4-FFF2-40B4-BE49-F238E27FC236}">
                <a16:creationId xmlns:a16="http://schemas.microsoft.com/office/drawing/2014/main" id="{CE58D261-8F1F-FD23-455E-57A0F07F6E3C}"/>
              </a:ext>
            </a:extLst>
          </p:cNvPr>
          <p:cNvPicPr>
            <a:picLocks noChangeAspect="1"/>
          </p:cNvPicPr>
          <p:nvPr userDrawn="1"/>
        </p:nvPicPr>
        <p:blipFill>
          <a:blip r:embed="rId3"/>
          <a:stretch>
            <a:fillRect/>
          </a:stretch>
        </p:blipFill>
        <p:spPr>
          <a:xfrm>
            <a:off x="86543" y="6043770"/>
            <a:ext cx="2513071" cy="691312"/>
          </a:xfrm>
          <a:prstGeom prst="rect">
            <a:avLst/>
          </a:prstGeom>
        </p:spPr>
      </p:pic>
      <p:sp>
        <p:nvSpPr>
          <p:cNvPr id="23" name="TextBox 22">
            <a:extLst>
              <a:ext uri="{FF2B5EF4-FFF2-40B4-BE49-F238E27FC236}">
                <a16:creationId xmlns:a16="http://schemas.microsoft.com/office/drawing/2014/main" id="{22CFF7E3-7FAC-904E-0750-F9CF528F1B29}"/>
              </a:ext>
            </a:extLst>
          </p:cNvPr>
          <p:cNvSpPr txBox="1"/>
          <p:nvPr userDrawn="1"/>
        </p:nvSpPr>
        <p:spPr>
          <a:xfrm>
            <a:off x="1000489" y="6538912"/>
            <a:ext cx="1599125" cy="276999"/>
          </a:xfrm>
          <a:prstGeom prst="rect">
            <a:avLst/>
          </a:prstGeom>
          <a:noFill/>
        </p:spPr>
        <p:txBody>
          <a:bodyPr wrap="square" rtlCol="0">
            <a:spAutoFit/>
          </a:bodyPr>
          <a:lstStyle/>
          <a:p>
            <a:r>
              <a:rPr lang="en-FR" sz="1200" b="0" i="0">
                <a:solidFill>
                  <a:schemeClr val="bg1">
                    <a:lumMod val="75000"/>
                  </a:schemeClr>
                </a:solidFill>
                <a:effectLst/>
                <a:latin typeface="Google Sans"/>
              </a:rPr>
              <a:t>©2025</a:t>
            </a:r>
            <a:endParaRPr lang="en-FR" sz="1200">
              <a:solidFill>
                <a:schemeClr val="bg1">
                  <a:lumMod val="75000"/>
                </a:schemeClr>
              </a:solidFill>
            </a:endParaRPr>
          </a:p>
        </p:txBody>
      </p:sp>
      <p:cxnSp>
        <p:nvCxnSpPr>
          <p:cNvPr id="9" name="Straight Arrow Connector 8">
            <a:extLst>
              <a:ext uri="{FF2B5EF4-FFF2-40B4-BE49-F238E27FC236}">
                <a16:creationId xmlns:a16="http://schemas.microsoft.com/office/drawing/2014/main" id="{87ABC843-69BB-3EAF-4CDF-C0F62A6D4A01}"/>
              </a:ext>
            </a:extLst>
          </p:cNvPr>
          <p:cNvCxnSpPr>
            <a:cxnSpLocks/>
          </p:cNvCxnSpPr>
          <p:nvPr userDrawn="1"/>
        </p:nvCxnSpPr>
        <p:spPr>
          <a:xfrm>
            <a:off x="10161639" y="6130751"/>
            <a:ext cx="1192161" cy="0"/>
          </a:xfrm>
          <a:prstGeom prst="straightConnector1">
            <a:avLst/>
          </a:prstGeom>
          <a:ln>
            <a:solidFill>
              <a:schemeClr val="bg1"/>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7971"/>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E69595F9-6A18-95D5-A875-75C85C99891A}"/>
              </a:ext>
            </a:extLst>
          </p:cNvPr>
          <p:cNvSpPr/>
          <p:nvPr userDrawn="1"/>
        </p:nvSpPr>
        <p:spPr>
          <a:xfrm>
            <a:off x="9530608" y="4663440"/>
            <a:ext cx="4754880" cy="4389120"/>
          </a:xfrm>
          <a:prstGeom prst="ellipse">
            <a:avLst/>
          </a:prstGeom>
          <a:solidFill>
            <a:srgbClr val="DD5F00">
              <a:alpha val="19000"/>
            </a:srgbClr>
          </a:solidFill>
          <a:ln>
            <a:noFill/>
          </a:ln>
          <a:effectLst>
            <a:glow rad="852106">
              <a:schemeClr val="accent1">
                <a:alpha val="10000"/>
              </a:schemeClr>
            </a:glow>
            <a:softEdge rad="1270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FR"/>
          </a:p>
        </p:txBody>
      </p:sp>
      <p:sp>
        <p:nvSpPr>
          <p:cNvPr id="2" name="Title 1">
            <a:extLst>
              <a:ext uri="{FF2B5EF4-FFF2-40B4-BE49-F238E27FC236}">
                <a16:creationId xmlns:a16="http://schemas.microsoft.com/office/drawing/2014/main" id="{5D1FCBB6-BEE1-AFB9-4E5C-95DA4F9A54E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BA4D181-83C8-5787-BAE7-512355D3286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7" name="Date Placeholder 3">
            <a:extLst>
              <a:ext uri="{FF2B5EF4-FFF2-40B4-BE49-F238E27FC236}">
                <a16:creationId xmlns:a16="http://schemas.microsoft.com/office/drawing/2014/main" id="{E9AB3F9D-BFB6-CEB8-7146-957F47AAE802}"/>
              </a:ext>
            </a:extLst>
          </p:cNvPr>
          <p:cNvSpPr>
            <a:spLocks noGrp="1"/>
          </p:cNvSpPr>
          <p:nvPr>
            <p:ph type="dt" sz="half" idx="2"/>
          </p:nvPr>
        </p:nvSpPr>
        <p:spPr>
          <a:xfrm>
            <a:off x="8942433" y="6356350"/>
            <a:ext cx="1565787" cy="365125"/>
          </a:xfrm>
          <a:prstGeom prst="rect">
            <a:avLst/>
          </a:prstGeom>
        </p:spPr>
        <p:txBody>
          <a:bodyPr vert="horz" lIns="91440" tIns="45720" rIns="91440" bIns="45720" rtlCol="0" anchor="ctr"/>
          <a:lstStyle>
            <a:lvl1pPr algn="l">
              <a:defRPr sz="1000">
                <a:solidFill>
                  <a:schemeClr val="tx1">
                    <a:tint val="82000"/>
                  </a:schemeClr>
                </a:solidFill>
              </a:defRPr>
            </a:lvl1pPr>
          </a:lstStyle>
          <a:p>
            <a:fld id="{9A693893-F0F9-4ED9-B516-CE2C9C8A4DDB}" type="datetime3">
              <a:rPr lang="en-US" smtClean="0"/>
              <a:pPr/>
              <a:t>30 April 2025</a:t>
            </a:fld>
            <a:endParaRPr lang="en-US"/>
          </a:p>
        </p:txBody>
      </p:sp>
      <p:sp>
        <p:nvSpPr>
          <p:cNvPr id="8" name="Footer Placeholder 4">
            <a:extLst>
              <a:ext uri="{FF2B5EF4-FFF2-40B4-BE49-F238E27FC236}">
                <a16:creationId xmlns:a16="http://schemas.microsoft.com/office/drawing/2014/main" id="{C3A495EC-6652-166D-8F10-9F831C4EB4EB}"/>
              </a:ext>
            </a:extLst>
          </p:cNvPr>
          <p:cNvSpPr>
            <a:spLocks noGrp="1"/>
          </p:cNvSpPr>
          <p:nvPr>
            <p:ph type="ftr" sz="quarter" idx="3"/>
          </p:nvPr>
        </p:nvSpPr>
        <p:spPr>
          <a:xfrm>
            <a:off x="4038600" y="6359311"/>
            <a:ext cx="4114800" cy="365125"/>
          </a:xfrm>
          <a:prstGeom prst="rect">
            <a:avLst/>
          </a:prstGeom>
        </p:spPr>
        <p:txBody>
          <a:bodyPr vert="horz" lIns="91440" tIns="45720" rIns="91440" bIns="45720" rtlCol="0" anchor="ctr"/>
          <a:lstStyle>
            <a:lvl1pPr algn="ctr">
              <a:defRPr sz="1000">
                <a:solidFill>
                  <a:schemeClr val="tx1">
                    <a:tint val="82000"/>
                  </a:schemeClr>
                </a:solidFill>
                <a:latin typeface="+mn-lt"/>
                <a:ea typeface="Helvetica Neue" panose="02000503000000020004" pitchFamily="2" charset="0"/>
                <a:cs typeface="Helvetica Neue" panose="02000503000000020004" pitchFamily="2" charset="0"/>
              </a:defRPr>
            </a:lvl1pPr>
          </a:lstStyle>
          <a:p>
            <a:endParaRPr lang="en-US"/>
          </a:p>
        </p:txBody>
      </p:sp>
      <p:sp>
        <p:nvSpPr>
          <p:cNvPr id="9" name="Slide Number Placeholder 16">
            <a:extLst>
              <a:ext uri="{FF2B5EF4-FFF2-40B4-BE49-F238E27FC236}">
                <a16:creationId xmlns:a16="http://schemas.microsoft.com/office/drawing/2014/main" id="{42A8E481-BC13-4525-7142-D19470934071}"/>
              </a:ext>
            </a:extLst>
          </p:cNvPr>
          <p:cNvSpPr>
            <a:spLocks noGrp="1"/>
          </p:cNvSpPr>
          <p:nvPr>
            <p:ph type="sldNum" sz="quarter" idx="4"/>
          </p:nvPr>
        </p:nvSpPr>
        <p:spPr>
          <a:xfrm>
            <a:off x="11031780" y="6356350"/>
            <a:ext cx="857218" cy="365125"/>
          </a:xfrm>
          <a:prstGeom prst="rect">
            <a:avLst/>
          </a:prstGeom>
        </p:spPr>
        <p:txBody>
          <a:bodyPr vert="horz" lIns="91440" tIns="45720" rIns="91440" bIns="45720" rtlCol="0" anchor="ctr"/>
          <a:lstStyle>
            <a:lvl1pPr algn="r">
              <a:defRPr sz="1000">
                <a:solidFill>
                  <a:schemeClr val="tx1">
                    <a:tint val="82000"/>
                  </a:schemeClr>
                </a:solidFill>
              </a:defRPr>
            </a:lvl1pPr>
          </a:lstStyle>
          <a:p>
            <a:fld id="{D16E7E41-7F23-8141-8D13-41C713F32723}" type="slidenum">
              <a:rPr lang="en-FR" smtClean="0"/>
              <a:pPr/>
              <a:t>‹N°›</a:t>
            </a:fld>
            <a:endParaRPr lang="en-FR"/>
          </a:p>
        </p:txBody>
      </p:sp>
    </p:spTree>
    <p:extLst>
      <p:ext uri="{BB962C8B-B14F-4D97-AF65-F5344CB8AC3E}">
        <p14:creationId xmlns:p14="http://schemas.microsoft.com/office/powerpoint/2010/main" val="2905403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461E679D-1642-DBEB-5E1C-270C0F1A475F}"/>
              </a:ext>
            </a:extLst>
          </p:cNvPr>
          <p:cNvSpPr/>
          <p:nvPr userDrawn="1"/>
        </p:nvSpPr>
        <p:spPr>
          <a:xfrm>
            <a:off x="9530608" y="4663440"/>
            <a:ext cx="4754880" cy="4389120"/>
          </a:xfrm>
          <a:prstGeom prst="ellipse">
            <a:avLst/>
          </a:prstGeom>
          <a:solidFill>
            <a:srgbClr val="DD5F00">
              <a:alpha val="19000"/>
            </a:srgbClr>
          </a:solidFill>
          <a:ln>
            <a:noFill/>
          </a:ln>
          <a:effectLst>
            <a:glow rad="852106">
              <a:schemeClr val="accent1">
                <a:alpha val="10000"/>
              </a:schemeClr>
            </a:glow>
            <a:softEdge rad="1270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FR"/>
          </a:p>
        </p:txBody>
      </p:sp>
      <p:sp>
        <p:nvSpPr>
          <p:cNvPr id="2" name="Title 1">
            <a:extLst>
              <a:ext uri="{FF2B5EF4-FFF2-40B4-BE49-F238E27FC236}">
                <a16:creationId xmlns:a16="http://schemas.microsoft.com/office/drawing/2014/main" id="{02382437-6E17-6E3C-3120-9E34BD3CF8F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ACCF66F-546C-C0A4-EE29-9C2340E565E0}"/>
              </a:ext>
            </a:extLst>
          </p:cNvPr>
          <p:cNvSpPr>
            <a:spLocks noGrp="1"/>
          </p:cNvSpPr>
          <p:nvPr>
            <p:ph sz="half" idx="1"/>
          </p:nvPr>
        </p:nvSpPr>
        <p:spPr>
          <a:xfrm>
            <a:off x="838200" y="1825625"/>
            <a:ext cx="5181600" cy="4351338"/>
          </a:xfrm>
        </p:spPr>
        <p:txBody>
          <a:bodyPr>
            <a:normAutofit/>
          </a:bodyPr>
          <a:lstStyle>
            <a:lvl1pPr>
              <a:defRPr sz="2000"/>
            </a:lvl1pPr>
            <a:lvl2pPr>
              <a:defRPr sz="1800"/>
            </a:lvl2pPr>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A3682F9-4E27-4CE0-465E-0CD209BF341A}"/>
              </a:ext>
            </a:extLst>
          </p:cNvPr>
          <p:cNvSpPr>
            <a:spLocks noGrp="1"/>
          </p:cNvSpPr>
          <p:nvPr>
            <p:ph sz="half" idx="2"/>
          </p:nvPr>
        </p:nvSpPr>
        <p:spPr>
          <a:xfrm>
            <a:off x="6172200" y="1825625"/>
            <a:ext cx="51816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a:extLst>
              <a:ext uri="{FF2B5EF4-FFF2-40B4-BE49-F238E27FC236}">
                <a16:creationId xmlns:a16="http://schemas.microsoft.com/office/drawing/2014/main" id="{160941E7-35AA-F1F4-1DE1-D39C970519DB}"/>
              </a:ext>
            </a:extLst>
          </p:cNvPr>
          <p:cNvSpPr>
            <a:spLocks noGrp="1"/>
          </p:cNvSpPr>
          <p:nvPr>
            <p:ph type="dt" sz="half" idx="10"/>
          </p:nvPr>
        </p:nvSpPr>
        <p:spPr>
          <a:xfrm>
            <a:off x="8942433" y="6356350"/>
            <a:ext cx="1565787" cy="365125"/>
          </a:xfrm>
          <a:prstGeom prst="rect">
            <a:avLst/>
          </a:prstGeom>
        </p:spPr>
        <p:txBody>
          <a:bodyPr vert="horz" lIns="91440" tIns="45720" rIns="91440" bIns="45720" rtlCol="0" anchor="ctr"/>
          <a:lstStyle>
            <a:lvl1pPr algn="l">
              <a:defRPr sz="1000">
                <a:solidFill>
                  <a:schemeClr val="tx1">
                    <a:tint val="82000"/>
                  </a:schemeClr>
                </a:solidFill>
              </a:defRPr>
            </a:lvl1pPr>
          </a:lstStyle>
          <a:p>
            <a:fld id="{9A693893-F0F9-4ED9-B516-CE2C9C8A4DDB}" type="datetime3">
              <a:rPr lang="en-US" smtClean="0"/>
              <a:pPr/>
              <a:t>30 April 2025</a:t>
            </a:fld>
            <a:endParaRPr lang="en-US"/>
          </a:p>
        </p:txBody>
      </p:sp>
      <p:sp>
        <p:nvSpPr>
          <p:cNvPr id="9" name="Footer Placeholder 4">
            <a:extLst>
              <a:ext uri="{FF2B5EF4-FFF2-40B4-BE49-F238E27FC236}">
                <a16:creationId xmlns:a16="http://schemas.microsoft.com/office/drawing/2014/main" id="{F3F0C6C3-F24A-D918-3D97-A32F5793B075}"/>
              </a:ext>
            </a:extLst>
          </p:cNvPr>
          <p:cNvSpPr>
            <a:spLocks noGrp="1"/>
          </p:cNvSpPr>
          <p:nvPr>
            <p:ph type="ftr" sz="quarter" idx="3"/>
          </p:nvPr>
        </p:nvSpPr>
        <p:spPr>
          <a:xfrm>
            <a:off x="4038600" y="6359311"/>
            <a:ext cx="4114800" cy="365125"/>
          </a:xfrm>
          <a:prstGeom prst="rect">
            <a:avLst/>
          </a:prstGeom>
        </p:spPr>
        <p:txBody>
          <a:bodyPr vert="horz" lIns="91440" tIns="45720" rIns="91440" bIns="45720" rtlCol="0" anchor="ctr"/>
          <a:lstStyle>
            <a:lvl1pPr algn="ctr">
              <a:defRPr sz="1000">
                <a:solidFill>
                  <a:schemeClr val="tx1">
                    <a:tint val="82000"/>
                  </a:schemeClr>
                </a:solidFill>
                <a:latin typeface="+mn-lt"/>
                <a:ea typeface="Helvetica Neue" panose="02000503000000020004" pitchFamily="2" charset="0"/>
                <a:cs typeface="Helvetica Neue" panose="02000503000000020004" pitchFamily="2" charset="0"/>
              </a:defRPr>
            </a:lvl1pPr>
          </a:lstStyle>
          <a:p>
            <a:endParaRPr lang="en-US"/>
          </a:p>
        </p:txBody>
      </p:sp>
      <p:sp>
        <p:nvSpPr>
          <p:cNvPr id="10" name="Slide Number Placeholder 16">
            <a:extLst>
              <a:ext uri="{FF2B5EF4-FFF2-40B4-BE49-F238E27FC236}">
                <a16:creationId xmlns:a16="http://schemas.microsoft.com/office/drawing/2014/main" id="{91E75558-25C6-24AD-E0E1-3F98DE645CD2}"/>
              </a:ext>
            </a:extLst>
          </p:cNvPr>
          <p:cNvSpPr>
            <a:spLocks noGrp="1"/>
          </p:cNvSpPr>
          <p:nvPr>
            <p:ph type="sldNum" sz="quarter" idx="4"/>
          </p:nvPr>
        </p:nvSpPr>
        <p:spPr>
          <a:xfrm>
            <a:off x="11031780" y="6356350"/>
            <a:ext cx="857218" cy="365125"/>
          </a:xfrm>
          <a:prstGeom prst="rect">
            <a:avLst/>
          </a:prstGeom>
        </p:spPr>
        <p:txBody>
          <a:bodyPr vert="horz" lIns="91440" tIns="45720" rIns="91440" bIns="45720" rtlCol="0" anchor="ctr"/>
          <a:lstStyle>
            <a:lvl1pPr algn="r">
              <a:defRPr sz="1000">
                <a:solidFill>
                  <a:schemeClr val="tx1">
                    <a:tint val="82000"/>
                  </a:schemeClr>
                </a:solidFill>
              </a:defRPr>
            </a:lvl1pPr>
          </a:lstStyle>
          <a:p>
            <a:fld id="{D16E7E41-7F23-8141-8D13-41C713F32723}" type="slidenum">
              <a:rPr lang="en-FR" smtClean="0"/>
              <a:pPr/>
              <a:t>‹N°›</a:t>
            </a:fld>
            <a:endParaRPr lang="en-FR"/>
          </a:p>
        </p:txBody>
      </p:sp>
    </p:spTree>
    <p:extLst>
      <p:ext uri="{BB962C8B-B14F-4D97-AF65-F5344CB8AC3E}">
        <p14:creationId xmlns:p14="http://schemas.microsoft.com/office/powerpoint/2010/main" val="17530145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B214AB2B-BAE9-EF49-DF7E-60B442F9FC66}"/>
              </a:ext>
            </a:extLst>
          </p:cNvPr>
          <p:cNvSpPr/>
          <p:nvPr userDrawn="1"/>
        </p:nvSpPr>
        <p:spPr>
          <a:xfrm>
            <a:off x="9530608" y="4663440"/>
            <a:ext cx="4754880" cy="4389120"/>
          </a:xfrm>
          <a:prstGeom prst="ellipse">
            <a:avLst/>
          </a:prstGeom>
          <a:solidFill>
            <a:srgbClr val="DD5F00">
              <a:alpha val="19000"/>
            </a:srgbClr>
          </a:solidFill>
          <a:ln>
            <a:noFill/>
          </a:ln>
          <a:effectLst>
            <a:glow rad="852106">
              <a:schemeClr val="accent1">
                <a:alpha val="10000"/>
              </a:schemeClr>
            </a:glow>
            <a:softEdge rad="1270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FR"/>
          </a:p>
        </p:txBody>
      </p:sp>
      <p:sp>
        <p:nvSpPr>
          <p:cNvPr id="2" name="Title 1">
            <a:extLst>
              <a:ext uri="{FF2B5EF4-FFF2-40B4-BE49-F238E27FC236}">
                <a16:creationId xmlns:a16="http://schemas.microsoft.com/office/drawing/2014/main" id="{1D546BA5-9C61-1338-0E35-5C1452C3BD1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B6778F6-0BF1-9813-94AA-1D84CFC812B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CF89469-86E0-4114-63BC-93137D9BE63D}"/>
              </a:ext>
            </a:extLst>
          </p:cNvPr>
          <p:cNvSpPr>
            <a:spLocks noGrp="1"/>
          </p:cNvSpPr>
          <p:nvPr>
            <p:ph sz="half" idx="2"/>
          </p:nvPr>
        </p:nvSpPr>
        <p:spPr>
          <a:xfrm>
            <a:off x="839788" y="2505075"/>
            <a:ext cx="5157787" cy="3684588"/>
          </a:xfrm>
        </p:spPr>
        <p:txBody>
          <a:bodyPr>
            <a:normAutofit/>
          </a:bodyPr>
          <a:lstStyle>
            <a:lvl1pPr>
              <a:defRPr sz="1800"/>
            </a:lvl1pPr>
            <a:lvl2pPr>
              <a:defRPr sz="1600"/>
            </a:lvl2pPr>
            <a:lvl3pPr>
              <a:defRPr sz="1400"/>
            </a:lvl3pPr>
            <a:lvl4pPr>
              <a:defRPr sz="12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53D8160-EC9C-4DDA-B472-EB7ACB0EE7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ECF65E5-3CC0-1FBE-3305-51935DCF5F40}"/>
              </a:ext>
            </a:extLst>
          </p:cNvPr>
          <p:cNvSpPr>
            <a:spLocks noGrp="1"/>
          </p:cNvSpPr>
          <p:nvPr>
            <p:ph sz="quarter" idx="4"/>
          </p:nvPr>
        </p:nvSpPr>
        <p:spPr>
          <a:xfrm>
            <a:off x="6172200" y="2505075"/>
            <a:ext cx="5183188" cy="3684588"/>
          </a:xfrm>
        </p:spPr>
        <p:txBody>
          <a:bodyPr>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3">
            <a:extLst>
              <a:ext uri="{FF2B5EF4-FFF2-40B4-BE49-F238E27FC236}">
                <a16:creationId xmlns:a16="http://schemas.microsoft.com/office/drawing/2014/main" id="{5F5A5D7C-1D71-A1DA-9405-F60F7C9EFFFC}"/>
              </a:ext>
            </a:extLst>
          </p:cNvPr>
          <p:cNvSpPr>
            <a:spLocks noGrp="1"/>
          </p:cNvSpPr>
          <p:nvPr>
            <p:ph type="dt" sz="half" idx="10"/>
          </p:nvPr>
        </p:nvSpPr>
        <p:spPr>
          <a:xfrm>
            <a:off x="8942433" y="6356350"/>
            <a:ext cx="1565787" cy="365125"/>
          </a:xfrm>
          <a:prstGeom prst="rect">
            <a:avLst/>
          </a:prstGeom>
        </p:spPr>
        <p:txBody>
          <a:bodyPr vert="horz" lIns="91440" tIns="45720" rIns="91440" bIns="45720" rtlCol="0" anchor="ctr"/>
          <a:lstStyle>
            <a:lvl1pPr algn="l">
              <a:defRPr sz="1000">
                <a:solidFill>
                  <a:schemeClr val="tx1">
                    <a:tint val="82000"/>
                  </a:schemeClr>
                </a:solidFill>
              </a:defRPr>
            </a:lvl1pPr>
          </a:lstStyle>
          <a:p>
            <a:fld id="{9A693893-F0F9-4ED9-B516-CE2C9C8A4DDB}" type="datetime3">
              <a:rPr lang="en-US" smtClean="0"/>
              <a:pPr/>
              <a:t>30 April 2025</a:t>
            </a:fld>
            <a:endParaRPr lang="en-US"/>
          </a:p>
        </p:txBody>
      </p:sp>
      <p:sp>
        <p:nvSpPr>
          <p:cNvPr id="11" name="Footer Placeholder 4">
            <a:extLst>
              <a:ext uri="{FF2B5EF4-FFF2-40B4-BE49-F238E27FC236}">
                <a16:creationId xmlns:a16="http://schemas.microsoft.com/office/drawing/2014/main" id="{2C8590AE-99F8-3FAA-64CB-79114EE23747}"/>
              </a:ext>
            </a:extLst>
          </p:cNvPr>
          <p:cNvSpPr>
            <a:spLocks noGrp="1"/>
          </p:cNvSpPr>
          <p:nvPr>
            <p:ph type="ftr" sz="quarter" idx="11"/>
          </p:nvPr>
        </p:nvSpPr>
        <p:spPr>
          <a:xfrm>
            <a:off x="4038600" y="6359311"/>
            <a:ext cx="4114800" cy="365125"/>
          </a:xfrm>
          <a:prstGeom prst="rect">
            <a:avLst/>
          </a:prstGeom>
        </p:spPr>
        <p:txBody>
          <a:bodyPr vert="horz" lIns="91440" tIns="45720" rIns="91440" bIns="45720" rtlCol="0" anchor="ctr"/>
          <a:lstStyle>
            <a:lvl1pPr algn="ctr">
              <a:defRPr sz="1000">
                <a:solidFill>
                  <a:schemeClr val="tx1">
                    <a:tint val="82000"/>
                  </a:schemeClr>
                </a:solidFill>
                <a:latin typeface="+mn-lt"/>
                <a:ea typeface="Helvetica Neue" panose="02000503000000020004" pitchFamily="2" charset="0"/>
                <a:cs typeface="Helvetica Neue" panose="02000503000000020004" pitchFamily="2" charset="0"/>
              </a:defRPr>
            </a:lvl1pPr>
          </a:lstStyle>
          <a:p>
            <a:endParaRPr lang="en-US"/>
          </a:p>
        </p:txBody>
      </p:sp>
      <p:sp>
        <p:nvSpPr>
          <p:cNvPr id="12" name="Slide Number Placeholder 16">
            <a:extLst>
              <a:ext uri="{FF2B5EF4-FFF2-40B4-BE49-F238E27FC236}">
                <a16:creationId xmlns:a16="http://schemas.microsoft.com/office/drawing/2014/main" id="{9155B581-119A-D564-E56C-88C4FC7CEB4E}"/>
              </a:ext>
            </a:extLst>
          </p:cNvPr>
          <p:cNvSpPr>
            <a:spLocks noGrp="1"/>
          </p:cNvSpPr>
          <p:nvPr>
            <p:ph type="sldNum" sz="quarter" idx="12"/>
          </p:nvPr>
        </p:nvSpPr>
        <p:spPr>
          <a:xfrm>
            <a:off x="11031780" y="6356350"/>
            <a:ext cx="857218" cy="365125"/>
          </a:xfrm>
          <a:prstGeom prst="rect">
            <a:avLst/>
          </a:prstGeom>
        </p:spPr>
        <p:txBody>
          <a:bodyPr vert="horz" lIns="91440" tIns="45720" rIns="91440" bIns="45720" rtlCol="0" anchor="ctr"/>
          <a:lstStyle>
            <a:lvl1pPr algn="r">
              <a:defRPr sz="1000">
                <a:solidFill>
                  <a:schemeClr val="tx1">
                    <a:tint val="82000"/>
                  </a:schemeClr>
                </a:solidFill>
              </a:defRPr>
            </a:lvl1pPr>
          </a:lstStyle>
          <a:p>
            <a:fld id="{D16E7E41-7F23-8141-8D13-41C713F32723}" type="slidenum">
              <a:rPr lang="en-FR" smtClean="0"/>
              <a:pPr/>
              <a:t>‹N°›</a:t>
            </a:fld>
            <a:endParaRPr lang="en-FR"/>
          </a:p>
        </p:txBody>
      </p:sp>
    </p:spTree>
    <p:extLst>
      <p:ext uri="{BB962C8B-B14F-4D97-AF65-F5344CB8AC3E}">
        <p14:creationId xmlns:p14="http://schemas.microsoft.com/office/powerpoint/2010/main" val="2383166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688683B-98E0-D2FD-1914-C3341D0CA0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3A8C0E7-2F80-33AD-167D-87B8DB3E7772}"/>
              </a:ext>
            </a:extLst>
          </p:cNvPr>
          <p:cNvSpPr>
            <a:spLocks noGrp="1"/>
          </p:cNvSpPr>
          <p:nvPr>
            <p:ph type="body" idx="1"/>
          </p:nvPr>
        </p:nvSpPr>
        <p:spPr>
          <a:xfrm>
            <a:off x="838200" y="1825625"/>
            <a:ext cx="10515600" cy="41706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C0AEF4-BD14-17B9-7BA9-4FFAE4CE9E37}"/>
              </a:ext>
            </a:extLst>
          </p:cNvPr>
          <p:cNvSpPr>
            <a:spLocks noGrp="1"/>
          </p:cNvSpPr>
          <p:nvPr>
            <p:ph type="dt" sz="half" idx="2"/>
          </p:nvPr>
        </p:nvSpPr>
        <p:spPr>
          <a:xfrm>
            <a:off x="8942433" y="6356350"/>
            <a:ext cx="1565787" cy="365125"/>
          </a:xfrm>
          <a:prstGeom prst="rect">
            <a:avLst/>
          </a:prstGeom>
        </p:spPr>
        <p:txBody>
          <a:bodyPr vert="horz" lIns="91440" tIns="45720" rIns="91440" bIns="45720" rtlCol="0" anchor="ctr"/>
          <a:lstStyle>
            <a:lvl1pPr algn="l">
              <a:defRPr sz="1000">
                <a:solidFill>
                  <a:schemeClr val="tx1">
                    <a:tint val="82000"/>
                  </a:schemeClr>
                </a:solidFill>
              </a:defRPr>
            </a:lvl1pPr>
          </a:lstStyle>
          <a:p>
            <a:fld id="{9A693893-F0F9-4ED9-B516-CE2C9C8A4DDB}" type="datetime3">
              <a:rPr lang="en-US" smtClean="0"/>
              <a:pPr/>
              <a:t>30 April 2025</a:t>
            </a:fld>
            <a:endParaRPr lang="en-US"/>
          </a:p>
        </p:txBody>
      </p:sp>
      <p:sp>
        <p:nvSpPr>
          <p:cNvPr id="5" name="Footer Placeholder 4">
            <a:extLst>
              <a:ext uri="{FF2B5EF4-FFF2-40B4-BE49-F238E27FC236}">
                <a16:creationId xmlns:a16="http://schemas.microsoft.com/office/drawing/2014/main" id="{49294E0E-2E81-3681-1DF0-DAF1A8C89682}"/>
              </a:ext>
            </a:extLst>
          </p:cNvPr>
          <p:cNvSpPr>
            <a:spLocks noGrp="1"/>
          </p:cNvSpPr>
          <p:nvPr>
            <p:ph type="ftr" sz="quarter" idx="3"/>
          </p:nvPr>
        </p:nvSpPr>
        <p:spPr>
          <a:xfrm>
            <a:off x="4038600" y="6359311"/>
            <a:ext cx="4114800" cy="365125"/>
          </a:xfrm>
          <a:prstGeom prst="rect">
            <a:avLst/>
          </a:prstGeom>
        </p:spPr>
        <p:txBody>
          <a:bodyPr vert="horz" lIns="91440" tIns="45720" rIns="91440" bIns="45720" rtlCol="0" anchor="ctr"/>
          <a:lstStyle>
            <a:lvl1pPr algn="ctr">
              <a:defRPr sz="1000">
                <a:solidFill>
                  <a:schemeClr val="tx1">
                    <a:tint val="82000"/>
                  </a:schemeClr>
                </a:solidFill>
                <a:latin typeface="+mn-lt"/>
                <a:ea typeface="Helvetica Neue" panose="02000503000000020004" pitchFamily="2" charset="0"/>
                <a:cs typeface="Helvetica Neue" panose="02000503000000020004" pitchFamily="2" charset="0"/>
              </a:defRPr>
            </a:lvl1pPr>
          </a:lstStyle>
          <a:p>
            <a:endParaRPr lang="en-US"/>
          </a:p>
        </p:txBody>
      </p:sp>
      <p:sp>
        <p:nvSpPr>
          <p:cNvPr id="14" name="TextBox 13">
            <a:extLst>
              <a:ext uri="{FF2B5EF4-FFF2-40B4-BE49-F238E27FC236}">
                <a16:creationId xmlns:a16="http://schemas.microsoft.com/office/drawing/2014/main" id="{C82DA240-D317-A687-083C-4F278E7FB8E0}"/>
              </a:ext>
            </a:extLst>
          </p:cNvPr>
          <p:cNvSpPr txBox="1"/>
          <p:nvPr userDrawn="1"/>
        </p:nvSpPr>
        <p:spPr>
          <a:xfrm rot="16200000">
            <a:off x="-601646" y="2640025"/>
            <a:ext cx="1599125" cy="276999"/>
          </a:xfrm>
          <a:prstGeom prst="rect">
            <a:avLst/>
          </a:prstGeom>
          <a:noFill/>
        </p:spPr>
        <p:txBody>
          <a:bodyPr wrap="square" rtlCol="0">
            <a:spAutoFit/>
          </a:bodyPr>
          <a:lstStyle/>
          <a:p>
            <a:r>
              <a:rPr lang="en-FR" sz="1200" b="0" i="0">
                <a:solidFill>
                  <a:schemeClr val="bg1">
                    <a:lumMod val="75000"/>
                  </a:schemeClr>
                </a:solidFill>
                <a:effectLst/>
                <a:latin typeface="Google Sans"/>
              </a:rPr>
              <a:t>©2025</a:t>
            </a:r>
            <a:endParaRPr lang="en-FR" sz="1200">
              <a:solidFill>
                <a:schemeClr val="bg1">
                  <a:lumMod val="75000"/>
                </a:schemeClr>
              </a:solidFill>
            </a:endParaRPr>
          </a:p>
        </p:txBody>
      </p:sp>
      <p:pic>
        <p:nvPicPr>
          <p:cNvPr id="16" name="Picture 15" descr="A black and orange logo&#10;&#10;Description automatically generated">
            <a:extLst>
              <a:ext uri="{FF2B5EF4-FFF2-40B4-BE49-F238E27FC236}">
                <a16:creationId xmlns:a16="http://schemas.microsoft.com/office/drawing/2014/main" id="{4A8A763A-C1AD-7388-133D-5474CA4BE345}"/>
              </a:ext>
            </a:extLst>
          </p:cNvPr>
          <p:cNvPicPr>
            <a:picLocks noChangeAspect="1"/>
          </p:cNvPicPr>
          <p:nvPr userDrawn="1"/>
        </p:nvPicPr>
        <p:blipFill>
          <a:blip r:embed="rId22"/>
          <a:stretch>
            <a:fillRect/>
          </a:stretch>
        </p:blipFill>
        <p:spPr>
          <a:xfrm rot="16200000">
            <a:off x="-471181" y="3910093"/>
            <a:ext cx="1327310" cy="365125"/>
          </a:xfrm>
          <a:prstGeom prst="rect">
            <a:avLst/>
          </a:prstGeom>
        </p:spPr>
      </p:pic>
      <p:sp>
        <p:nvSpPr>
          <p:cNvPr id="17" name="Slide Number Placeholder 16">
            <a:extLst>
              <a:ext uri="{FF2B5EF4-FFF2-40B4-BE49-F238E27FC236}">
                <a16:creationId xmlns:a16="http://schemas.microsoft.com/office/drawing/2014/main" id="{097553E1-BB53-BB2F-B746-10AB728DB5EA}"/>
              </a:ext>
            </a:extLst>
          </p:cNvPr>
          <p:cNvSpPr>
            <a:spLocks noGrp="1"/>
          </p:cNvSpPr>
          <p:nvPr>
            <p:ph type="sldNum" sz="quarter" idx="4"/>
          </p:nvPr>
        </p:nvSpPr>
        <p:spPr>
          <a:xfrm>
            <a:off x="11031780" y="6356350"/>
            <a:ext cx="857218" cy="365125"/>
          </a:xfrm>
          <a:prstGeom prst="rect">
            <a:avLst/>
          </a:prstGeom>
        </p:spPr>
        <p:txBody>
          <a:bodyPr vert="horz" lIns="91440" tIns="45720" rIns="91440" bIns="45720" rtlCol="0" anchor="ctr"/>
          <a:lstStyle>
            <a:lvl1pPr algn="r">
              <a:defRPr sz="1000">
                <a:solidFill>
                  <a:schemeClr val="tx1">
                    <a:tint val="82000"/>
                  </a:schemeClr>
                </a:solidFill>
              </a:defRPr>
            </a:lvl1pPr>
          </a:lstStyle>
          <a:p>
            <a:fld id="{D16E7E41-7F23-8141-8D13-41C713F32723}" type="slidenum">
              <a:rPr lang="en-FR" smtClean="0"/>
              <a:pPr/>
              <a:t>‹N°›</a:t>
            </a:fld>
            <a:endParaRPr lang="en-FR"/>
          </a:p>
        </p:txBody>
      </p:sp>
      <p:sp>
        <p:nvSpPr>
          <p:cNvPr id="18" name="TextBox 17">
            <a:extLst>
              <a:ext uri="{FF2B5EF4-FFF2-40B4-BE49-F238E27FC236}">
                <a16:creationId xmlns:a16="http://schemas.microsoft.com/office/drawing/2014/main" id="{D91CE5A5-9B51-C88C-E245-F48AB7331A2C}"/>
              </a:ext>
            </a:extLst>
          </p:cNvPr>
          <p:cNvSpPr txBox="1"/>
          <p:nvPr userDrawn="1"/>
        </p:nvSpPr>
        <p:spPr>
          <a:xfrm>
            <a:off x="8200571" y="6299200"/>
            <a:ext cx="184731" cy="369332"/>
          </a:xfrm>
          <a:prstGeom prst="rect">
            <a:avLst/>
          </a:prstGeom>
          <a:noFill/>
        </p:spPr>
        <p:txBody>
          <a:bodyPr wrap="none" rtlCol="0">
            <a:spAutoFit/>
          </a:bodyPr>
          <a:lstStyle/>
          <a:p>
            <a:endParaRPr lang="en-FR"/>
          </a:p>
        </p:txBody>
      </p:sp>
    </p:spTree>
    <p:extLst>
      <p:ext uri="{BB962C8B-B14F-4D97-AF65-F5344CB8AC3E}">
        <p14:creationId xmlns:p14="http://schemas.microsoft.com/office/powerpoint/2010/main" val="4080834387"/>
      </p:ext>
    </p:extLst>
  </p:cSld>
  <p:clrMap bg1="lt1" tx1="dk1" bg2="lt2" tx2="dk2" accent1="accent1" accent2="accent2" accent3="accent3" accent4="accent4" accent5="accent5" accent6="accent6" hlink="hlink" folHlink="folHlink"/>
  <p:sldLayoutIdLst>
    <p:sldLayoutId id="2147483649" r:id="rId1"/>
    <p:sldLayoutId id="2147483690" r:id="rId2"/>
    <p:sldLayoutId id="2147483692" r:id="rId3"/>
    <p:sldLayoutId id="2147483650" r:id="rId4"/>
    <p:sldLayoutId id="2147483696" r:id="rId5"/>
    <p:sldLayoutId id="2147483675" r:id="rId6"/>
    <p:sldLayoutId id="2147483651" r:id="rId7"/>
    <p:sldLayoutId id="2147483652" r:id="rId8"/>
    <p:sldLayoutId id="2147483653" r:id="rId9"/>
    <p:sldLayoutId id="2147483654" r:id="rId10"/>
    <p:sldLayoutId id="2147483695" r:id="rId11"/>
    <p:sldLayoutId id="2147483655" r:id="rId12"/>
    <p:sldLayoutId id="2147483660" r:id="rId13"/>
    <p:sldLayoutId id="2147483694" r:id="rId14"/>
    <p:sldLayoutId id="2147483661" r:id="rId15"/>
    <p:sldLayoutId id="2147483656" r:id="rId16"/>
    <p:sldLayoutId id="2147483658" r:id="rId17"/>
    <p:sldLayoutId id="2147483662" r:id="rId18"/>
    <p:sldLayoutId id="2147483691" r:id="rId19"/>
    <p:sldLayoutId id="2147483693" r:id="rId20"/>
  </p:sldLayoutIdLst>
  <p:hf hdr="0"/>
  <p:txStyles>
    <p:titleStyle>
      <a:lvl1pPr algn="l" defTabSz="914400" rtl="0" eaLnBrk="1" latinLnBrk="0" hangingPunct="1">
        <a:lnSpc>
          <a:spcPct val="90000"/>
        </a:lnSpc>
        <a:spcBef>
          <a:spcPct val="0"/>
        </a:spcBef>
        <a:buNone/>
        <a:defRPr sz="4400" b="1" i="0" kern="1200">
          <a:solidFill>
            <a:schemeClr val="tx1"/>
          </a:solidFill>
          <a:latin typeface="+mj-lt"/>
          <a:ea typeface="Helvetica Neue" panose="02000503000000020004" pitchFamily="2" charset="0"/>
          <a:cs typeface="Helvetica Neue" panose="02000503000000020004" pitchFamily="2"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400" b="0" i="0" kern="1200">
          <a:solidFill>
            <a:schemeClr val="tx1"/>
          </a:solidFill>
          <a:latin typeface="+mn-lt"/>
          <a:ea typeface="Helvetica Neue" panose="02000503000000020004" pitchFamily="2" charset="0"/>
          <a:cs typeface="Helvetica Neue" panose="02000503000000020004" pitchFamily="2"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n-lt"/>
          <a:ea typeface="Helvetica Neue" panose="02000503000000020004" pitchFamily="2" charset="0"/>
          <a:cs typeface="Helvetica Neue" panose="02000503000000020004" pitchFamily="2"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n-lt"/>
          <a:ea typeface="Helvetica Neue" panose="02000503000000020004" pitchFamily="2" charset="0"/>
          <a:cs typeface="Helvetica Neue" panose="02000503000000020004" pitchFamily="2"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tx1"/>
          </a:solidFill>
          <a:latin typeface="+mn-lt"/>
          <a:ea typeface="Helvetica Neue" panose="02000503000000020004" pitchFamily="2" charset="0"/>
          <a:cs typeface="Helvetica Neue" panose="02000503000000020004" pitchFamily="2"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tx1"/>
          </a:solidFill>
          <a:latin typeface="+mn-lt"/>
          <a:ea typeface="Helvetica Neue" panose="020005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microsoft.com/office/2018/10/relationships/comments" Target="../comments/modernComment_11F_4306B176.xml"/><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microsoft.com/office/2018/10/relationships/comments" Target="../comments/modernComment_125_D5295718.xm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microsoft.com/office/2018/10/relationships/comments" Target="../comments/modernComment_134_5CD0A4DD.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microsoft.com/office/2018/10/relationships/comments" Target="../comments/modernComment_127_461B26D6.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microsoft.com/office/2018/10/relationships/comments" Target="../comments/modernComment_129_B9EE5001.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8" Type="http://schemas.openxmlformats.org/officeDocument/2006/relationships/image" Target="../media/image29.png"/><Relationship Id="rId3" Type="http://schemas.microsoft.com/office/2018/10/relationships/comments" Target="../comments/modernComment_12B_B42A82C1.xml"/><Relationship Id="rId7" Type="http://schemas.openxmlformats.org/officeDocument/2006/relationships/hyperlink" Target="https://doc.rust-lang.org/book/ch20-01-unsafe-rust.html"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2" Type="http://schemas.microsoft.com/office/2018/10/relationships/comments" Target="../comments/modernComment_12D_15F18102.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microsoft.com/office/2018/10/relationships/comments" Target="../comments/modernComment_136_881926D4.xml"/><Relationship Id="rId1" Type="http://schemas.openxmlformats.org/officeDocument/2006/relationships/slideLayout" Target="../slideLayouts/slideLayout4.xml"/><Relationship Id="rId4" Type="http://schemas.openxmlformats.org/officeDocument/2006/relationships/image" Target="../media/image31.png"/></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4.xml"/><Relationship Id="rId4" Type="http://schemas.openxmlformats.org/officeDocument/2006/relationships/hyperlink" Target="https://doc.rust-lang.org/book/ch09-01-unrecoverable-errors-with-panic.html"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36.png"/><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microsoft.com/office/2018/10/relationships/comments" Target="../comments/modernComment_12F_9C6A20EF.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4.xml"/><Relationship Id="rId5" Type="http://schemas.openxmlformats.org/officeDocument/2006/relationships/image" Target="../media/image40.png"/><Relationship Id="rId4" Type="http://schemas.openxmlformats.org/officeDocument/2006/relationships/image" Target="../media/image39.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hyperlink" Target="https://www.linkedin.com/in/steve-barriault/" TargetMode="Externa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2" Type="http://schemas.openxmlformats.org/officeDocument/2006/relationships/hyperlink" Target="https://shemesh.larc.nasa.gov/fm/fm-what.html" TargetMode="Externa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microsoft.com/office/2018/10/relationships/comments" Target="../comments/modernComment_11A_D7C28561.xml"/><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E9E01FB-CD52-7124-E9FE-6EE262A334E8}"/>
              </a:ext>
            </a:extLst>
          </p:cNvPr>
          <p:cNvSpPr>
            <a:spLocks noGrp="1"/>
          </p:cNvSpPr>
          <p:nvPr>
            <p:ph type="title"/>
          </p:nvPr>
        </p:nvSpPr>
        <p:spPr/>
        <p:txBody>
          <a:bodyPr/>
          <a:lstStyle/>
          <a:p>
            <a:r>
              <a:rPr lang="en-US"/>
              <a:t>fewfwef</a:t>
            </a:r>
          </a:p>
        </p:txBody>
      </p:sp>
      <p:sp>
        <p:nvSpPr>
          <p:cNvPr id="7" name="Subtitle 6">
            <a:extLst>
              <a:ext uri="{FF2B5EF4-FFF2-40B4-BE49-F238E27FC236}">
                <a16:creationId xmlns:a16="http://schemas.microsoft.com/office/drawing/2014/main" id="{FE9D6D46-4788-098E-1BA6-859F5C2AF1B5}"/>
              </a:ext>
            </a:extLst>
          </p:cNvPr>
          <p:cNvSpPr>
            <a:spLocks noGrp="1"/>
          </p:cNvSpPr>
          <p:nvPr>
            <p:ph type="subTitle" idx="1"/>
          </p:nvPr>
        </p:nvSpPr>
        <p:spPr/>
        <p:txBody>
          <a:bodyPr/>
          <a:lstStyle/>
          <a:p>
            <a:endParaRPr lang="en-US"/>
          </a:p>
        </p:txBody>
      </p:sp>
      <p:pic>
        <p:nvPicPr>
          <p:cNvPr id="3" name="Image 2" descr="Une image contenant texte, montagne, capture d’écran, nature&#10;&#10;Le contenu généré par l’IA peut être incorrect.">
            <a:extLst>
              <a:ext uri="{FF2B5EF4-FFF2-40B4-BE49-F238E27FC236}">
                <a16:creationId xmlns:a16="http://schemas.microsoft.com/office/drawing/2014/main" id="{1AA25E1E-15B6-3A26-DCEA-0E6EBD07F97F}"/>
              </a:ext>
            </a:extLst>
          </p:cNvPr>
          <p:cNvPicPr>
            <a:picLocks noChangeAspect="1"/>
          </p:cNvPicPr>
          <p:nvPr/>
        </p:nvPicPr>
        <p:blipFill>
          <a:blip r:embed="rId2"/>
          <a:stretch>
            <a:fillRect/>
          </a:stretch>
        </p:blipFill>
        <p:spPr>
          <a:xfrm>
            <a:off x="-252443" y="0"/>
            <a:ext cx="12655743" cy="7118856"/>
          </a:xfrm>
          <a:prstGeom prst="rect">
            <a:avLst/>
          </a:prstGeom>
        </p:spPr>
      </p:pic>
    </p:spTree>
    <p:extLst>
      <p:ext uri="{BB962C8B-B14F-4D97-AF65-F5344CB8AC3E}">
        <p14:creationId xmlns:p14="http://schemas.microsoft.com/office/powerpoint/2010/main" val="1782127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E957BB-D427-6FC7-3C47-64D2F2AF3896}"/>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554B434E-1E14-C179-D7E6-5B188A70C823}"/>
              </a:ext>
            </a:extLst>
          </p:cNvPr>
          <p:cNvSpPr>
            <a:spLocks noGrp="1"/>
          </p:cNvSpPr>
          <p:nvPr>
            <p:ph type="title"/>
          </p:nvPr>
        </p:nvSpPr>
        <p:spPr/>
        <p:txBody>
          <a:bodyPr/>
          <a:lstStyle/>
          <a:p>
            <a:r>
              <a:rPr lang="en-US"/>
              <a:t>Formal Methods – Abstract Interpretation</a:t>
            </a:r>
          </a:p>
        </p:txBody>
      </p:sp>
      <p:sp>
        <p:nvSpPr>
          <p:cNvPr id="4" name="Date Placeholder 3">
            <a:extLst>
              <a:ext uri="{FF2B5EF4-FFF2-40B4-BE49-F238E27FC236}">
                <a16:creationId xmlns:a16="http://schemas.microsoft.com/office/drawing/2014/main" id="{83462CB6-CE60-86EC-9C6C-571FAF890177}"/>
              </a:ext>
            </a:extLst>
          </p:cNvPr>
          <p:cNvSpPr>
            <a:spLocks noGrp="1"/>
          </p:cNvSpPr>
          <p:nvPr>
            <p:ph type="dt" sz="half" idx="2"/>
          </p:nvPr>
        </p:nvSpPr>
        <p:spPr/>
        <p:txBody>
          <a:bodyPr/>
          <a:lstStyle/>
          <a:p>
            <a:fld id="{9A693893-F0F9-4ED9-B516-CE2C9C8A4DDB}" type="datetime3">
              <a:rPr lang="en-US" smtClean="0"/>
              <a:pPr/>
              <a:t>30 April 2025</a:t>
            </a:fld>
            <a:endParaRPr lang="en-US"/>
          </a:p>
        </p:txBody>
      </p:sp>
      <p:sp>
        <p:nvSpPr>
          <p:cNvPr id="5" name="Footer Placeholder 4">
            <a:extLst>
              <a:ext uri="{FF2B5EF4-FFF2-40B4-BE49-F238E27FC236}">
                <a16:creationId xmlns:a16="http://schemas.microsoft.com/office/drawing/2014/main" id="{2DB94565-02C1-3EFF-0DE1-D1E1523F0471}"/>
              </a:ext>
            </a:extLst>
          </p:cNvPr>
          <p:cNvSpPr>
            <a:spLocks noGrp="1"/>
          </p:cNvSpPr>
          <p:nvPr>
            <p:ph type="ftr" sz="quarter" idx="3"/>
          </p:nvPr>
        </p:nvSpPr>
        <p:spPr/>
        <p:txBody>
          <a:bodyPr/>
          <a:lstStyle/>
          <a:p>
            <a:endParaRPr lang="en-US"/>
          </a:p>
        </p:txBody>
      </p:sp>
      <p:sp>
        <p:nvSpPr>
          <p:cNvPr id="6" name="Slide Number Placeholder 5">
            <a:extLst>
              <a:ext uri="{FF2B5EF4-FFF2-40B4-BE49-F238E27FC236}">
                <a16:creationId xmlns:a16="http://schemas.microsoft.com/office/drawing/2014/main" id="{DEDBE166-900A-E9FA-A0A7-E92E5D1A1666}"/>
              </a:ext>
            </a:extLst>
          </p:cNvPr>
          <p:cNvSpPr>
            <a:spLocks noGrp="1"/>
          </p:cNvSpPr>
          <p:nvPr>
            <p:ph type="sldNum" sz="quarter" idx="4"/>
          </p:nvPr>
        </p:nvSpPr>
        <p:spPr/>
        <p:txBody>
          <a:bodyPr/>
          <a:lstStyle/>
          <a:p>
            <a:fld id="{D16E7E41-7F23-8141-8D13-41C713F32723}" type="slidenum">
              <a:rPr lang="en-FR" smtClean="0"/>
              <a:pPr/>
              <a:t>9</a:t>
            </a:fld>
            <a:endParaRPr lang="en-FR"/>
          </a:p>
        </p:txBody>
      </p:sp>
      <p:sp>
        <p:nvSpPr>
          <p:cNvPr id="3" name="Content Placeholder 2">
            <a:extLst>
              <a:ext uri="{FF2B5EF4-FFF2-40B4-BE49-F238E27FC236}">
                <a16:creationId xmlns:a16="http://schemas.microsoft.com/office/drawing/2014/main" id="{7ADACBE8-137C-8E2A-75DD-48E2B9DB0F9C}"/>
              </a:ext>
            </a:extLst>
          </p:cNvPr>
          <p:cNvSpPr txBox="1">
            <a:spLocks/>
          </p:cNvSpPr>
          <p:nvPr/>
        </p:nvSpPr>
        <p:spPr>
          <a:xfrm>
            <a:off x="838200" y="1616529"/>
            <a:ext cx="5807529" cy="4379708"/>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100000"/>
              </a:lnSpc>
              <a:spcBef>
                <a:spcPts val="1000"/>
              </a:spcBef>
              <a:buFont typeface="Arial" panose="020B0604020202020204" pitchFamily="34" charset="0"/>
              <a:buChar char="•"/>
              <a:defRPr sz="2400" b="0" i="0" kern="1200">
                <a:solidFill>
                  <a:schemeClr val="tx1"/>
                </a:solidFill>
                <a:latin typeface="+mn-lt"/>
                <a:ea typeface="Helvetica Neue" panose="02000503000000020004" pitchFamily="2" charset="0"/>
                <a:cs typeface="Helvetica Neue" panose="02000503000000020004" pitchFamily="2"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n-lt"/>
                <a:ea typeface="Helvetica Neue" panose="02000503000000020004" pitchFamily="2" charset="0"/>
                <a:cs typeface="Helvetica Neue" panose="02000503000000020004" pitchFamily="2"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n-lt"/>
                <a:ea typeface="Helvetica Neue" panose="02000503000000020004" pitchFamily="2" charset="0"/>
                <a:cs typeface="Helvetica Neue" panose="02000503000000020004" pitchFamily="2"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tx1"/>
                </a:solidFill>
                <a:latin typeface="+mn-lt"/>
                <a:ea typeface="Helvetica Neue" panose="02000503000000020004" pitchFamily="2" charset="0"/>
                <a:cs typeface="Helvetica Neue" panose="02000503000000020004" pitchFamily="2"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tx1"/>
                </a:solidFill>
                <a:latin typeface="+mn-lt"/>
                <a:ea typeface="Helvetica Neue" panose="020005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rgbClr val="000000"/>
                </a:solidFill>
                <a:latin typeface="Arial" panose="020B0604020202020204" pitchFamily="34" charset="0"/>
              </a:rPr>
              <a:t>You gather the code and information about its entry points (main, stubs, </a:t>
            </a:r>
            <a:r>
              <a:rPr lang="en-US" err="1">
                <a:solidFill>
                  <a:srgbClr val="000000"/>
                </a:solidFill>
                <a:latin typeface="Arial" panose="020B0604020202020204" pitchFamily="34" charset="0"/>
              </a:rPr>
              <a:t>etc</a:t>
            </a:r>
            <a:r>
              <a:rPr lang="en-US">
                <a:solidFill>
                  <a:srgbClr val="000000"/>
                </a:solidFill>
                <a:latin typeface="Arial" panose="020B0604020202020204" pitchFamily="34" charset="0"/>
              </a:rPr>
              <a:t>)</a:t>
            </a:r>
          </a:p>
          <a:p>
            <a:pPr lvl="1"/>
            <a:r>
              <a:rPr lang="en-US">
                <a:solidFill>
                  <a:srgbClr val="000000"/>
                </a:solidFill>
                <a:latin typeface="Arial" panose="020B0604020202020204" pitchFamily="34" charset="0"/>
              </a:rPr>
              <a:t>By default, assume everything is full range based on type</a:t>
            </a:r>
          </a:p>
          <a:p>
            <a:pPr lvl="1"/>
            <a:r>
              <a:rPr lang="en-US">
                <a:solidFill>
                  <a:srgbClr val="000000"/>
                </a:solidFill>
                <a:latin typeface="Arial" panose="020B0604020202020204" pitchFamily="34" charset="0"/>
              </a:rPr>
              <a:t>Assume the worst (so new </a:t>
            </a:r>
            <a:r>
              <a:rPr lang="en-US" i="1">
                <a:solidFill>
                  <a:srgbClr val="000000"/>
                </a:solidFill>
                <a:latin typeface="Arial" panose="020B0604020202020204" pitchFamily="34" charset="0"/>
              </a:rPr>
              <a:t>could</a:t>
            </a:r>
            <a:r>
              <a:rPr lang="en-US">
                <a:solidFill>
                  <a:srgbClr val="000000"/>
                </a:solidFill>
                <a:latin typeface="Arial" panose="020B0604020202020204" pitchFamily="34" charset="0"/>
              </a:rPr>
              <a:t> return null)</a:t>
            </a:r>
          </a:p>
          <a:p>
            <a:r>
              <a:rPr lang="en-US" err="1">
                <a:solidFill>
                  <a:srgbClr val="000000"/>
                </a:solidFill>
                <a:latin typeface="Arial" panose="020B0604020202020204" pitchFamily="34" charset="0"/>
              </a:rPr>
              <a:t>Modelize</a:t>
            </a:r>
            <a:r>
              <a:rPr lang="en-US">
                <a:solidFill>
                  <a:srgbClr val="000000"/>
                </a:solidFill>
                <a:latin typeface="Arial" panose="020B0604020202020204" pitchFamily="34" charset="0"/>
              </a:rPr>
              <a:t> the code and cascade these ranges of values through the model</a:t>
            </a:r>
          </a:p>
          <a:p>
            <a:r>
              <a:rPr lang="en-US">
                <a:solidFill>
                  <a:srgbClr val="000000"/>
                </a:solidFill>
                <a:latin typeface="Arial" panose="020B0604020202020204" pitchFamily="34" charset="0"/>
              </a:rPr>
              <a:t>Since you need something that computes in finite time, simplify the figure</a:t>
            </a:r>
            <a:br>
              <a:rPr lang="en-US">
                <a:solidFill>
                  <a:srgbClr val="000000"/>
                </a:solidFill>
                <a:latin typeface="Arial" panose="020B0604020202020204" pitchFamily="34" charset="0"/>
              </a:rPr>
            </a:br>
            <a:br>
              <a:rPr lang="en-US">
                <a:solidFill>
                  <a:srgbClr val="000000"/>
                </a:solidFill>
                <a:latin typeface="Arial" panose="020B0604020202020204" pitchFamily="34" charset="0"/>
              </a:rPr>
            </a:br>
            <a:br>
              <a:rPr lang="en-US">
                <a:solidFill>
                  <a:srgbClr val="000000"/>
                </a:solidFill>
                <a:latin typeface="Arial" panose="020B0604020202020204" pitchFamily="34" charset="0"/>
              </a:rPr>
            </a:br>
            <a:br>
              <a:rPr lang="en-US">
                <a:solidFill>
                  <a:srgbClr val="000000"/>
                </a:solidFill>
                <a:latin typeface="Arial" panose="020B0604020202020204" pitchFamily="34" charset="0"/>
              </a:rPr>
            </a:br>
            <a:endParaRPr lang="en-US">
              <a:solidFill>
                <a:srgbClr val="000000"/>
              </a:solidFill>
              <a:latin typeface="Arial" panose="020B0604020202020204" pitchFamily="34" charset="0"/>
            </a:endParaRPr>
          </a:p>
        </p:txBody>
      </p:sp>
      <p:pic>
        <p:nvPicPr>
          <p:cNvPr id="10" name="animation C">
            <a:hlinkClick r:id="" action="ppaction://media"/>
            <a:extLst>
              <a:ext uri="{FF2B5EF4-FFF2-40B4-BE49-F238E27FC236}">
                <a16:creationId xmlns:a16="http://schemas.microsoft.com/office/drawing/2014/main" id="{2050E111-81EC-2008-A77D-22C774BA55A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928757" y="1690688"/>
            <a:ext cx="4772024" cy="2386012"/>
          </a:xfrm>
          <a:prstGeom prst="rect">
            <a:avLst/>
          </a:prstGeom>
        </p:spPr>
      </p:pic>
    </p:spTree>
    <p:extLst>
      <p:ext uri="{BB962C8B-B14F-4D97-AF65-F5344CB8AC3E}">
        <p14:creationId xmlns:p14="http://schemas.microsoft.com/office/powerpoint/2010/main" val="636477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25466"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3" fill="hold" display="0">
                  <p:stCondLst>
                    <p:cond delay="indefinite"/>
                  </p:stCondLst>
                </p:cTn>
                <p:tgtEl>
                  <p:spTgt spid="10"/>
                </p:tgtEl>
              </p:cMediaNode>
            </p:video>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5F1926-B9F0-51F9-7CFB-FA9C6429C858}"/>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F90A3F8D-64AD-D21C-2F2A-B0D7CC878DDF}"/>
              </a:ext>
            </a:extLst>
          </p:cNvPr>
          <p:cNvSpPr>
            <a:spLocks noGrp="1"/>
          </p:cNvSpPr>
          <p:nvPr>
            <p:ph type="title"/>
          </p:nvPr>
        </p:nvSpPr>
        <p:spPr/>
        <p:txBody>
          <a:bodyPr/>
          <a:lstStyle/>
          <a:p>
            <a:r>
              <a:rPr lang="en-US"/>
              <a:t>Formal Methods – Abstract Interpretation</a:t>
            </a:r>
          </a:p>
        </p:txBody>
      </p:sp>
      <p:sp>
        <p:nvSpPr>
          <p:cNvPr id="4" name="Date Placeholder 3">
            <a:extLst>
              <a:ext uri="{FF2B5EF4-FFF2-40B4-BE49-F238E27FC236}">
                <a16:creationId xmlns:a16="http://schemas.microsoft.com/office/drawing/2014/main" id="{98702992-53F4-F53C-3D99-CB76864CDAFA}"/>
              </a:ext>
            </a:extLst>
          </p:cNvPr>
          <p:cNvSpPr>
            <a:spLocks noGrp="1"/>
          </p:cNvSpPr>
          <p:nvPr>
            <p:ph type="dt" sz="half" idx="2"/>
          </p:nvPr>
        </p:nvSpPr>
        <p:spPr/>
        <p:txBody>
          <a:bodyPr/>
          <a:lstStyle/>
          <a:p>
            <a:fld id="{9A693893-F0F9-4ED9-B516-CE2C9C8A4DDB}" type="datetime3">
              <a:rPr lang="en-US" smtClean="0"/>
              <a:pPr/>
              <a:t>30 April 2025</a:t>
            </a:fld>
            <a:endParaRPr lang="en-US"/>
          </a:p>
        </p:txBody>
      </p:sp>
      <p:sp>
        <p:nvSpPr>
          <p:cNvPr id="5" name="Footer Placeholder 4">
            <a:extLst>
              <a:ext uri="{FF2B5EF4-FFF2-40B4-BE49-F238E27FC236}">
                <a16:creationId xmlns:a16="http://schemas.microsoft.com/office/drawing/2014/main" id="{1FB33C06-6556-2A9E-93E3-1AB0B2EA8F7A}"/>
              </a:ext>
            </a:extLst>
          </p:cNvPr>
          <p:cNvSpPr>
            <a:spLocks noGrp="1"/>
          </p:cNvSpPr>
          <p:nvPr>
            <p:ph type="ftr" sz="quarter" idx="3"/>
          </p:nvPr>
        </p:nvSpPr>
        <p:spPr/>
        <p:txBody>
          <a:bodyPr/>
          <a:lstStyle/>
          <a:p>
            <a:endParaRPr lang="en-US"/>
          </a:p>
        </p:txBody>
      </p:sp>
      <p:sp>
        <p:nvSpPr>
          <p:cNvPr id="6" name="Slide Number Placeholder 5">
            <a:extLst>
              <a:ext uri="{FF2B5EF4-FFF2-40B4-BE49-F238E27FC236}">
                <a16:creationId xmlns:a16="http://schemas.microsoft.com/office/drawing/2014/main" id="{DC6A3EB6-CA48-102A-7137-3313FAE759A7}"/>
              </a:ext>
            </a:extLst>
          </p:cNvPr>
          <p:cNvSpPr>
            <a:spLocks noGrp="1"/>
          </p:cNvSpPr>
          <p:nvPr>
            <p:ph type="sldNum" sz="quarter" idx="4"/>
          </p:nvPr>
        </p:nvSpPr>
        <p:spPr/>
        <p:txBody>
          <a:bodyPr/>
          <a:lstStyle/>
          <a:p>
            <a:fld id="{D16E7E41-7F23-8141-8D13-41C713F32723}" type="slidenum">
              <a:rPr lang="en-FR" smtClean="0"/>
              <a:pPr/>
              <a:t>10</a:t>
            </a:fld>
            <a:endParaRPr lang="en-FR"/>
          </a:p>
        </p:txBody>
      </p:sp>
      <p:sp>
        <p:nvSpPr>
          <p:cNvPr id="3" name="Content Placeholder 2">
            <a:extLst>
              <a:ext uri="{FF2B5EF4-FFF2-40B4-BE49-F238E27FC236}">
                <a16:creationId xmlns:a16="http://schemas.microsoft.com/office/drawing/2014/main" id="{8C8AD4A7-6FB6-2C4A-4198-B00C812903BB}"/>
              </a:ext>
            </a:extLst>
          </p:cNvPr>
          <p:cNvSpPr txBox="1">
            <a:spLocks/>
          </p:cNvSpPr>
          <p:nvPr/>
        </p:nvSpPr>
        <p:spPr>
          <a:xfrm>
            <a:off x="838200" y="1616529"/>
            <a:ext cx="5807529" cy="4379708"/>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100000"/>
              </a:lnSpc>
              <a:spcBef>
                <a:spcPts val="1000"/>
              </a:spcBef>
              <a:buFont typeface="Arial" panose="020B0604020202020204" pitchFamily="34" charset="0"/>
              <a:buChar char="•"/>
              <a:defRPr sz="2400" b="0" i="0" kern="1200">
                <a:solidFill>
                  <a:schemeClr val="tx1"/>
                </a:solidFill>
                <a:latin typeface="+mn-lt"/>
                <a:ea typeface="Helvetica Neue" panose="02000503000000020004" pitchFamily="2" charset="0"/>
                <a:cs typeface="Helvetica Neue" panose="02000503000000020004" pitchFamily="2"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n-lt"/>
                <a:ea typeface="Helvetica Neue" panose="02000503000000020004" pitchFamily="2" charset="0"/>
                <a:cs typeface="Helvetica Neue" panose="02000503000000020004" pitchFamily="2"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n-lt"/>
                <a:ea typeface="Helvetica Neue" panose="02000503000000020004" pitchFamily="2" charset="0"/>
                <a:cs typeface="Helvetica Neue" panose="02000503000000020004" pitchFamily="2"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tx1"/>
                </a:solidFill>
                <a:latin typeface="+mn-lt"/>
                <a:ea typeface="Helvetica Neue" panose="02000503000000020004" pitchFamily="2" charset="0"/>
                <a:cs typeface="Helvetica Neue" panose="02000503000000020004" pitchFamily="2"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tx1"/>
                </a:solidFill>
                <a:latin typeface="+mn-lt"/>
                <a:ea typeface="Helvetica Neue" panose="020005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rgbClr val="000000"/>
                </a:solidFill>
                <a:latin typeface="Arial" panose="020B0604020202020204" pitchFamily="34" charset="0"/>
              </a:rPr>
              <a:t>You gather the code and information about its entry points (main, stubs, </a:t>
            </a:r>
            <a:r>
              <a:rPr lang="en-US" err="1">
                <a:solidFill>
                  <a:srgbClr val="000000"/>
                </a:solidFill>
                <a:latin typeface="Arial" panose="020B0604020202020204" pitchFamily="34" charset="0"/>
              </a:rPr>
              <a:t>etc</a:t>
            </a:r>
            <a:r>
              <a:rPr lang="en-US">
                <a:solidFill>
                  <a:srgbClr val="000000"/>
                </a:solidFill>
                <a:latin typeface="Arial" panose="020B0604020202020204" pitchFamily="34" charset="0"/>
              </a:rPr>
              <a:t>)</a:t>
            </a:r>
          </a:p>
          <a:p>
            <a:pPr lvl="1"/>
            <a:r>
              <a:rPr lang="en-US">
                <a:solidFill>
                  <a:srgbClr val="000000"/>
                </a:solidFill>
                <a:latin typeface="Arial" panose="020B0604020202020204" pitchFamily="34" charset="0"/>
              </a:rPr>
              <a:t>By default, assume everything is full range based on type</a:t>
            </a:r>
          </a:p>
          <a:p>
            <a:pPr lvl="1"/>
            <a:r>
              <a:rPr lang="en-US">
                <a:solidFill>
                  <a:srgbClr val="000000"/>
                </a:solidFill>
                <a:latin typeface="Arial" panose="020B0604020202020204" pitchFamily="34" charset="0"/>
              </a:rPr>
              <a:t>Assume the worst (so new </a:t>
            </a:r>
            <a:r>
              <a:rPr lang="en-US" i="1">
                <a:solidFill>
                  <a:srgbClr val="000000"/>
                </a:solidFill>
                <a:latin typeface="Arial" panose="020B0604020202020204" pitchFamily="34" charset="0"/>
              </a:rPr>
              <a:t>could</a:t>
            </a:r>
            <a:r>
              <a:rPr lang="en-US">
                <a:solidFill>
                  <a:srgbClr val="000000"/>
                </a:solidFill>
                <a:latin typeface="Arial" panose="020B0604020202020204" pitchFamily="34" charset="0"/>
              </a:rPr>
              <a:t> return null)</a:t>
            </a:r>
          </a:p>
          <a:p>
            <a:r>
              <a:rPr lang="en-US" err="1">
                <a:solidFill>
                  <a:srgbClr val="000000"/>
                </a:solidFill>
                <a:latin typeface="Arial" panose="020B0604020202020204" pitchFamily="34" charset="0"/>
              </a:rPr>
              <a:t>Modelize</a:t>
            </a:r>
            <a:r>
              <a:rPr lang="en-US">
                <a:solidFill>
                  <a:srgbClr val="000000"/>
                </a:solidFill>
                <a:latin typeface="Arial" panose="020B0604020202020204" pitchFamily="34" charset="0"/>
              </a:rPr>
              <a:t> the code and cascade these ranges of values through the model</a:t>
            </a:r>
          </a:p>
          <a:p>
            <a:r>
              <a:rPr lang="en-US">
                <a:solidFill>
                  <a:srgbClr val="000000"/>
                </a:solidFill>
                <a:latin typeface="Arial" panose="020B0604020202020204" pitchFamily="34" charset="0"/>
              </a:rPr>
              <a:t>Since you need something that computes in finite time, simplify the figure</a:t>
            </a:r>
          </a:p>
          <a:p>
            <a:r>
              <a:rPr lang="en-US">
                <a:solidFill>
                  <a:srgbClr val="000000"/>
                </a:solidFill>
                <a:latin typeface="Arial" panose="020B0604020202020204" pitchFamily="34" charset="0"/>
              </a:rPr>
              <a:t>Refine the analysis so the figure espouses the reality as much as possible while always being an </a:t>
            </a:r>
            <a:r>
              <a:rPr lang="en-US" u="sng">
                <a:solidFill>
                  <a:srgbClr val="000000"/>
                </a:solidFill>
                <a:latin typeface="Arial" panose="020B0604020202020204" pitchFamily="34" charset="0"/>
              </a:rPr>
              <a:t>over-approximation</a:t>
            </a:r>
            <a:endParaRPr lang="en-US">
              <a:solidFill>
                <a:srgbClr val="000000"/>
              </a:solidFill>
              <a:latin typeface="Arial" panose="020B0604020202020204" pitchFamily="34" charset="0"/>
            </a:endParaRPr>
          </a:p>
          <a:p>
            <a:endParaRPr lang="en-US">
              <a:solidFill>
                <a:srgbClr val="000000"/>
              </a:solidFill>
              <a:latin typeface="Arial" panose="020B0604020202020204" pitchFamily="34" charset="0"/>
            </a:endParaRPr>
          </a:p>
        </p:txBody>
      </p:sp>
      <p:pic>
        <p:nvPicPr>
          <p:cNvPr id="11" name="animation D">
            <a:hlinkClick r:id="" action="ppaction://media"/>
            <a:extLst>
              <a:ext uri="{FF2B5EF4-FFF2-40B4-BE49-F238E27FC236}">
                <a16:creationId xmlns:a16="http://schemas.microsoft.com/office/drawing/2014/main" id="{3E444177-119A-4673-FDF9-91B58A12B71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776357" y="1616529"/>
            <a:ext cx="4953000" cy="2476500"/>
          </a:xfrm>
          <a:prstGeom prst="rect">
            <a:avLst/>
          </a:prstGeom>
        </p:spPr>
      </p:pic>
    </p:spTree>
    <p:extLst>
      <p:ext uri="{BB962C8B-B14F-4D97-AF65-F5344CB8AC3E}">
        <p14:creationId xmlns:p14="http://schemas.microsoft.com/office/powerpoint/2010/main" val="2237374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1033"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11"/>
                </p:tgtEl>
              </p:cMediaNode>
            </p:video>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55D7D0-55CD-3C48-72F7-259515239C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4C882C-38F3-E930-584B-FC393E4BD194}"/>
              </a:ext>
            </a:extLst>
          </p:cNvPr>
          <p:cNvSpPr>
            <a:spLocks noGrp="1"/>
          </p:cNvSpPr>
          <p:nvPr>
            <p:ph type="title"/>
          </p:nvPr>
        </p:nvSpPr>
        <p:spPr/>
        <p:txBody>
          <a:bodyPr/>
          <a:lstStyle/>
          <a:p>
            <a:r>
              <a:rPr lang="en-US"/>
              <a:t>False negatives vs false positives</a:t>
            </a:r>
          </a:p>
        </p:txBody>
      </p:sp>
      <p:sp>
        <p:nvSpPr>
          <p:cNvPr id="3" name="Content Placeholder 2">
            <a:extLst>
              <a:ext uri="{FF2B5EF4-FFF2-40B4-BE49-F238E27FC236}">
                <a16:creationId xmlns:a16="http://schemas.microsoft.com/office/drawing/2014/main" id="{3BA6C3CD-CD0F-4F7B-A1F6-415229147A5D}"/>
              </a:ext>
            </a:extLst>
          </p:cNvPr>
          <p:cNvSpPr>
            <a:spLocks noGrp="1"/>
          </p:cNvSpPr>
          <p:nvPr>
            <p:ph idx="1"/>
          </p:nvPr>
        </p:nvSpPr>
        <p:spPr>
          <a:xfrm>
            <a:off x="838200" y="1616529"/>
            <a:ext cx="10515600" cy="4379708"/>
          </a:xfrm>
        </p:spPr>
        <p:txBody>
          <a:bodyPr>
            <a:normAutofit fontScale="92500" lnSpcReduction="10000"/>
          </a:bodyPr>
          <a:lstStyle/>
          <a:p>
            <a:pPr>
              <a:lnSpc>
                <a:spcPct val="100000"/>
              </a:lnSpc>
            </a:pPr>
            <a:r>
              <a:rPr lang="en-US" b="0" i="0" dirty="0">
                <a:solidFill>
                  <a:srgbClr val="000000"/>
                </a:solidFill>
                <a:effectLst/>
                <a:latin typeface="Arial" panose="020B0604020202020204" pitchFamily="34" charset="0"/>
              </a:rPr>
              <a:t>False negatives (i.e. indicate the </a:t>
            </a:r>
            <a:r>
              <a:rPr lang="en-US" b="0" i="1" dirty="0">
                <a:solidFill>
                  <a:srgbClr val="000000"/>
                </a:solidFill>
                <a:effectLst/>
                <a:latin typeface="Arial" panose="020B0604020202020204" pitchFamily="34" charset="0"/>
              </a:rPr>
              <a:t>absence</a:t>
            </a:r>
            <a:r>
              <a:rPr lang="en-US" b="0" dirty="0">
                <a:solidFill>
                  <a:srgbClr val="000000"/>
                </a:solidFill>
                <a:effectLst/>
                <a:latin typeface="Arial" panose="020B0604020202020204" pitchFamily="34" charset="0"/>
              </a:rPr>
              <a:t> of an error that actually is present) is mathematically not possible </a:t>
            </a:r>
            <a:r>
              <a:rPr lang="en-US" b="0" u="sng" dirty="0">
                <a:solidFill>
                  <a:srgbClr val="000000"/>
                </a:solidFill>
                <a:effectLst/>
                <a:latin typeface="Arial" panose="020B0604020202020204" pitchFamily="34" charset="0"/>
              </a:rPr>
              <a:t>as long as the entry values that are considered are the full range of the type</a:t>
            </a:r>
            <a:endParaRPr lang="en-US" b="0" i="0" dirty="0">
              <a:solidFill>
                <a:srgbClr val="000000"/>
              </a:solidFill>
              <a:effectLst/>
              <a:latin typeface="Arial" panose="020B0604020202020204" pitchFamily="34" charset="0"/>
            </a:endParaRPr>
          </a:p>
          <a:p>
            <a:pPr>
              <a:lnSpc>
                <a:spcPct val="100000"/>
              </a:lnSpc>
            </a:pPr>
            <a:r>
              <a:rPr lang="en-US" dirty="0">
                <a:solidFill>
                  <a:srgbClr val="000000"/>
                </a:solidFill>
                <a:latin typeface="Arial" panose="020B0604020202020204" pitchFamily="34" charset="0"/>
              </a:rPr>
              <a:t>Some false positives (i.e. indicate the presence of an error where there is none) can occur</a:t>
            </a:r>
          </a:p>
          <a:p>
            <a:pPr lvl="1"/>
            <a:r>
              <a:rPr lang="en-US" b="0" i="0" dirty="0">
                <a:solidFill>
                  <a:srgbClr val="000000"/>
                </a:solidFill>
                <a:effectLst/>
                <a:latin typeface="Arial" panose="020B0604020202020204" pitchFamily="34" charset="0"/>
              </a:rPr>
              <a:t>Some can be eliminated through</a:t>
            </a:r>
            <a:r>
              <a:rPr lang="en-US" dirty="0">
                <a:solidFill>
                  <a:srgbClr val="000000"/>
                </a:solidFill>
                <a:latin typeface="Arial" panose="020B0604020202020204" pitchFamily="34" charset="0"/>
              </a:rPr>
              <a:t> spending more time in the analysis, and/or better algorithms to implement formal methods</a:t>
            </a:r>
          </a:p>
          <a:p>
            <a:r>
              <a:rPr lang="en-US" dirty="0">
                <a:solidFill>
                  <a:srgbClr val="000000"/>
                </a:solidFill>
                <a:latin typeface="Arial" panose="020B0604020202020204" pitchFamily="34" charset="0"/>
              </a:rPr>
              <a:t>For libraries, critical code and/or highly reusable code, full-range approach is generally suitable</a:t>
            </a:r>
          </a:p>
          <a:p>
            <a:r>
              <a:rPr lang="en-US" dirty="0">
                <a:solidFill>
                  <a:srgbClr val="000000"/>
                </a:solidFill>
                <a:latin typeface="Arial" panose="020B0604020202020204" pitchFamily="34" charset="0"/>
              </a:rPr>
              <a:t>In other circumstances, engineers may consider that using </a:t>
            </a:r>
            <a:r>
              <a:rPr lang="en-US" u="sng" dirty="0">
                <a:solidFill>
                  <a:srgbClr val="000000"/>
                </a:solidFill>
                <a:latin typeface="Arial" panose="020B0604020202020204" pitchFamily="34" charset="0"/>
              </a:rPr>
              <a:t>functional (restrictive) ranges</a:t>
            </a:r>
            <a:r>
              <a:rPr lang="en-US" dirty="0">
                <a:solidFill>
                  <a:srgbClr val="000000"/>
                </a:solidFill>
                <a:latin typeface="Arial" panose="020B0604020202020204" pitchFamily="34" charset="0"/>
              </a:rPr>
              <a:t> in entry (as opposed to full type ranges) may be good enough</a:t>
            </a:r>
          </a:p>
          <a:p>
            <a:pPr lvl="1"/>
            <a:r>
              <a:rPr lang="en-US" b="0" i="0" dirty="0">
                <a:solidFill>
                  <a:srgbClr val="000000"/>
                </a:solidFill>
                <a:effectLst/>
                <a:latin typeface="Arial" panose="020B0604020202020204" pitchFamily="34" charset="0"/>
              </a:rPr>
              <a:t>The same methods would apply, but the absence of false negatives would only hold if the hypotheses on the entry values hold as well</a:t>
            </a:r>
          </a:p>
        </p:txBody>
      </p:sp>
      <p:sp>
        <p:nvSpPr>
          <p:cNvPr id="4" name="Date Placeholder 3">
            <a:extLst>
              <a:ext uri="{FF2B5EF4-FFF2-40B4-BE49-F238E27FC236}">
                <a16:creationId xmlns:a16="http://schemas.microsoft.com/office/drawing/2014/main" id="{9F21F9C5-E55A-6F6A-5182-F07F6353C0A1}"/>
              </a:ext>
            </a:extLst>
          </p:cNvPr>
          <p:cNvSpPr>
            <a:spLocks noGrp="1"/>
          </p:cNvSpPr>
          <p:nvPr>
            <p:ph type="dt" sz="half" idx="2"/>
          </p:nvPr>
        </p:nvSpPr>
        <p:spPr/>
        <p:txBody>
          <a:bodyPr/>
          <a:lstStyle/>
          <a:p>
            <a:fld id="{9A693893-F0F9-4ED9-B516-CE2C9C8A4DDB}" type="datetime3">
              <a:rPr lang="en-US" smtClean="0"/>
              <a:pPr/>
              <a:t>30 April 2025</a:t>
            </a:fld>
            <a:endParaRPr lang="en-US"/>
          </a:p>
        </p:txBody>
      </p:sp>
      <p:sp>
        <p:nvSpPr>
          <p:cNvPr id="5" name="Footer Placeholder 4">
            <a:extLst>
              <a:ext uri="{FF2B5EF4-FFF2-40B4-BE49-F238E27FC236}">
                <a16:creationId xmlns:a16="http://schemas.microsoft.com/office/drawing/2014/main" id="{33812A76-6CA8-4108-E25A-298937880958}"/>
              </a:ext>
            </a:extLst>
          </p:cNvPr>
          <p:cNvSpPr>
            <a:spLocks noGrp="1"/>
          </p:cNvSpPr>
          <p:nvPr>
            <p:ph type="ftr" sz="quarter" idx="3"/>
          </p:nvPr>
        </p:nvSpPr>
        <p:spPr/>
        <p:txBody>
          <a:bodyPr/>
          <a:lstStyle/>
          <a:p>
            <a:endParaRPr lang="en-US"/>
          </a:p>
        </p:txBody>
      </p:sp>
      <p:sp>
        <p:nvSpPr>
          <p:cNvPr id="6" name="Slide Number Placeholder 5">
            <a:extLst>
              <a:ext uri="{FF2B5EF4-FFF2-40B4-BE49-F238E27FC236}">
                <a16:creationId xmlns:a16="http://schemas.microsoft.com/office/drawing/2014/main" id="{B3F604BB-5407-A67A-3BC7-9D2C148C68EA}"/>
              </a:ext>
            </a:extLst>
          </p:cNvPr>
          <p:cNvSpPr>
            <a:spLocks noGrp="1"/>
          </p:cNvSpPr>
          <p:nvPr>
            <p:ph type="sldNum" sz="quarter" idx="4"/>
          </p:nvPr>
        </p:nvSpPr>
        <p:spPr/>
        <p:txBody>
          <a:bodyPr/>
          <a:lstStyle/>
          <a:p>
            <a:fld id="{D16E7E41-7F23-8141-8D13-41C713F32723}" type="slidenum">
              <a:rPr lang="en-FR" smtClean="0"/>
              <a:pPr/>
              <a:t>11</a:t>
            </a:fld>
            <a:endParaRPr lang="en-FR"/>
          </a:p>
        </p:txBody>
      </p:sp>
    </p:spTree>
    <p:extLst>
      <p:ext uri="{BB962C8B-B14F-4D97-AF65-F5344CB8AC3E}">
        <p14:creationId xmlns:p14="http://schemas.microsoft.com/office/powerpoint/2010/main" val="1124512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extLst>
    <p:ext uri="{6950BFC3-D8DA-4A85-94F7-54DA5524770B}">
      <p188:commentRel xmlns:p188="http://schemas.microsoft.com/office/powerpoint/2018/8/main" r:id="rId3"/>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34CEE7-7D18-8045-B0DF-BC67F429BAB5}"/>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4398B913-0BE2-A352-1D96-04E8A2D25FAD}"/>
              </a:ext>
            </a:extLst>
          </p:cNvPr>
          <p:cNvSpPr>
            <a:spLocks noGrp="1"/>
          </p:cNvSpPr>
          <p:nvPr>
            <p:ph type="body" sz="quarter" idx="14"/>
          </p:nvPr>
        </p:nvSpPr>
        <p:spPr/>
        <p:txBody>
          <a:bodyPr/>
          <a:lstStyle/>
          <a:p>
            <a:pPr>
              <a:lnSpc>
                <a:spcPct val="100000"/>
              </a:lnSpc>
            </a:pPr>
            <a:r>
              <a:rPr lang="en-US"/>
              <a:t>Pinpointing Runtime Errors in C++ </a:t>
            </a:r>
            <a:br>
              <a:rPr lang="en-US"/>
            </a:br>
            <a:r>
              <a:rPr lang="en-US"/>
              <a:t>With Formal Methods</a:t>
            </a:r>
          </a:p>
        </p:txBody>
      </p:sp>
    </p:spTree>
    <p:extLst>
      <p:ext uri="{BB962C8B-B14F-4D97-AF65-F5344CB8AC3E}">
        <p14:creationId xmlns:p14="http://schemas.microsoft.com/office/powerpoint/2010/main" val="42252220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A28D242-E290-CAFA-A297-95C288F9ED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558169-2A90-F3A1-EADD-F5CC6C941B39}"/>
              </a:ext>
            </a:extLst>
          </p:cNvPr>
          <p:cNvSpPr>
            <a:spLocks noGrp="1"/>
          </p:cNvSpPr>
          <p:nvPr>
            <p:ph type="title"/>
          </p:nvPr>
        </p:nvSpPr>
        <p:spPr/>
        <p:txBody>
          <a:bodyPr/>
          <a:lstStyle/>
          <a:p>
            <a:r>
              <a:rPr lang="en-US"/>
              <a:t>Runtime errors</a:t>
            </a:r>
          </a:p>
        </p:txBody>
      </p:sp>
      <p:sp>
        <p:nvSpPr>
          <p:cNvPr id="3" name="Content Placeholder 2">
            <a:extLst>
              <a:ext uri="{FF2B5EF4-FFF2-40B4-BE49-F238E27FC236}">
                <a16:creationId xmlns:a16="http://schemas.microsoft.com/office/drawing/2014/main" id="{169F60E3-A9C8-7134-E142-08D0AB7C86FD}"/>
              </a:ext>
            </a:extLst>
          </p:cNvPr>
          <p:cNvSpPr>
            <a:spLocks noGrp="1"/>
          </p:cNvSpPr>
          <p:nvPr>
            <p:ph idx="1"/>
          </p:nvPr>
        </p:nvSpPr>
        <p:spPr>
          <a:xfrm>
            <a:off x="838200" y="1616529"/>
            <a:ext cx="10515600" cy="4379708"/>
          </a:xfrm>
        </p:spPr>
        <p:txBody>
          <a:bodyPr>
            <a:normAutofit/>
          </a:bodyPr>
          <a:lstStyle/>
          <a:p>
            <a:pPr>
              <a:lnSpc>
                <a:spcPct val="100000"/>
              </a:lnSpc>
            </a:pPr>
            <a:r>
              <a:rPr lang="en-US" b="0" i="0">
                <a:solidFill>
                  <a:srgbClr val="000000"/>
                </a:solidFill>
                <a:effectLst/>
                <a:latin typeface="Arial" panose="020B0604020202020204" pitchFamily="34" charset="0"/>
              </a:rPr>
              <a:t>Operations in the code that can lead to undefined or undesirable behaviors</a:t>
            </a:r>
          </a:p>
          <a:p>
            <a:pPr>
              <a:lnSpc>
                <a:spcPct val="100000"/>
              </a:lnSpc>
            </a:pPr>
            <a:r>
              <a:rPr lang="en-US">
                <a:solidFill>
                  <a:srgbClr val="000000"/>
                </a:solidFill>
                <a:latin typeface="Arial" panose="020B0604020202020204" pitchFamily="34" charset="0"/>
              </a:rPr>
              <a:t>In C++, examples include:</a:t>
            </a:r>
          </a:p>
          <a:p>
            <a:pPr lvl="1"/>
            <a:r>
              <a:rPr lang="en-US" b="0" i="0">
                <a:solidFill>
                  <a:srgbClr val="000000"/>
                </a:solidFill>
                <a:effectLst/>
                <a:latin typeface="Arial" panose="020B0604020202020204" pitchFamily="34" charset="0"/>
              </a:rPr>
              <a:t>Division by zero</a:t>
            </a:r>
          </a:p>
          <a:p>
            <a:pPr lvl="1"/>
            <a:r>
              <a:rPr lang="en-US">
                <a:solidFill>
                  <a:srgbClr val="000000"/>
                </a:solidFill>
                <a:latin typeface="Arial" panose="020B0604020202020204" pitchFamily="34" charset="0"/>
              </a:rPr>
              <a:t>Out-of-bound array accesses (read or write)</a:t>
            </a:r>
          </a:p>
          <a:p>
            <a:pPr lvl="1"/>
            <a:r>
              <a:rPr lang="en-US">
                <a:solidFill>
                  <a:srgbClr val="000000"/>
                </a:solidFill>
                <a:latin typeface="Arial" panose="020B0604020202020204" pitchFamily="34" charset="0"/>
              </a:rPr>
              <a:t>Overflows / underflows</a:t>
            </a:r>
          </a:p>
          <a:p>
            <a:pPr lvl="1"/>
            <a:r>
              <a:rPr lang="en-US">
                <a:solidFill>
                  <a:srgbClr val="000000"/>
                </a:solidFill>
                <a:latin typeface="Arial" panose="020B0604020202020204" pitchFamily="34" charset="0"/>
              </a:rPr>
              <a:t>Memory leaks</a:t>
            </a:r>
          </a:p>
          <a:p>
            <a:r>
              <a:rPr lang="en-US" b="0" i="0">
                <a:solidFill>
                  <a:srgbClr val="000000"/>
                </a:solidFill>
                <a:effectLst/>
                <a:latin typeface="Arial" panose="020B0604020202020204" pitchFamily="34" charset="0"/>
              </a:rPr>
              <a:t>The code may be achieving its goals – just not reliably</a:t>
            </a:r>
          </a:p>
          <a:p>
            <a:r>
              <a:rPr lang="en-US">
                <a:solidFill>
                  <a:srgbClr val="000000"/>
                </a:solidFill>
                <a:latin typeface="Arial" panose="020B0604020202020204" pitchFamily="34" charset="0"/>
              </a:rPr>
              <a:t>These are typically triggered by specific combination of values</a:t>
            </a:r>
          </a:p>
          <a:p>
            <a:pPr lvl="1"/>
            <a:r>
              <a:rPr lang="en-US" b="0" i="0">
                <a:solidFill>
                  <a:srgbClr val="000000"/>
                </a:solidFill>
                <a:effectLst/>
                <a:latin typeface="Arial" panose="020B0604020202020204" pitchFamily="34" charset="0"/>
              </a:rPr>
              <a:t>Small subset of the overall possible values of the program</a:t>
            </a:r>
          </a:p>
        </p:txBody>
      </p:sp>
      <p:sp>
        <p:nvSpPr>
          <p:cNvPr id="4" name="Date Placeholder 3">
            <a:extLst>
              <a:ext uri="{FF2B5EF4-FFF2-40B4-BE49-F238E27FC236}">
                <a16:creationId xmlns:a16="http://schemas.microsoft.com/office/drawing/2014/main" id="{AD1E672A-E6CF-4776-FB64-2BC29E89BDCE}"/>
              </a:ext>
            </a:extLst>
          </p:cNvPr>
          <p:cNvSpPr>
            <a:spLocks noGrp="1"/>
          </p:cNvSpPr>
          <p:nvPr>
            <p:ph type="dt" sz="half" idx="2"/>
          </p:nvPr>
        </p:nvSpPr>
        <p:spPr/>
        <p:txBody>
          <a:bodyPr/>
          <a:lstStyle/>
          <a:p>
            <a:fld id="{9A693893-F0F9-4ED9-B516-CE2C9C8A4DDB}" type="datetime3">
              <a:rPr lang="en-US" smtClean="0"/>
              <a:pPr/>
              <a:t>30 April 2025</a:t>
            </a:fld>
            <a:endParaRPr lang="en-US"/>
          </a:p>
        </p:txBody>
      </p:sp>
      <p:sp>
        <p:nvSpPr>
          <p:cNvPr id="5" name="Footer Placeholder 4">
            <a:extLst>
              <a:ext uri="{FF2B5EF4-FFF2-40B4-BE49-F238E27FC236}">
                <a16:creationId xmlns:a16="http://schemas.microsoft.com/office/drawing/2014/main" id="{48A860E2-922B-3194-5429-93764E674799}"/>
              </a:ext>
            </a:extLst>
          </p:cNvPr>
          <p:cNvSpPr>
            <a:spLocks noGrp="1"/>
          </p:cNvSpPr>
          <p:nvPr>
            <p:ph type="ftr" sz="quarter" idx="3"/>
          </p:nvPr>
        </p:nvSpPr>
        <p:spPr/>
        <p:txBody>
          <a:bodyPr/>
          <a:lstStyle/>
          <a:p>
            <a:endParaRPr lang="en-US"/>
          </a:p>
        </p:txBody>
      </p:sp>
      <p:sp>
        <p:nvSpPr>
          <p:cNvPr id="6" name="Slide Number Placeholder 5">
            <a:extLst>
              <a:ext uri="{FF2B5EF4-FFF2-40B4-BE49-F238E27FC236}">
                <a16:creationId xmlns:a16="http://schemas.microsoft.com/office/drawing/2014/main" id="{08A6E1DD-F63E-32C7-B541-A196FFBA6655}"/>
              </a:ext>
            </a:extLst>
          </p:cNvPr>
          <p:cNvSpPr>
            <a:spLocks noGrp="1"/>
          </p:cNvSpPr>
          <p:nvPr>
            <p:ph type="sldNum" sz="quarter" idx="4"/>
          </p:nvPr>
        </p:nvSpPr>
        <p:spPr/>
        <p:txBody>
          <a:bodyPr/>
          <a:lstStyle/>
          <a:p>
            <a:fld id="{D16E7E41-7F23-8141-8D13-41C713F32723}" type="slidenum">
              <a:rPr lang="en-FR" smtClean="0"/>
              <a:pPr/>
              <a:t>13</a:t>
            </a:fld>
            <a:endParaRPr lang="en-FR"/>
          </a:p>
        </p:txBody>
      </p:sp>
    </p:spTree>
    <p:extLst>
      <p:ext uri="{BB962C8B-B14F-4D97-AF65-F5344CB8AC3E}">
        <p14:creationId xmlns:p14="http://schemas.microsoft.com/office/powerpoint/2010/main" val="30667596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B957A76-3FA6-B7F4-51BC-5303849F72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EA3458-0BDB-D0FF-3F66-1EDDB131AB8C}"/>
              </a:ext>
            </a:extLst>
          </p:cNvPr>
          <p:cNvSpPr>
            <a:spLocks noGrp="1"/>
          </p:cNvSpPr>
          <p:nvPr>
            <p:ph type="title"/>
          </p:nvPr>
        </p:nvSpPr>
        <p:spPr/>
        <p:txBody>
          <a:bodyPr/>
          <a:lstStyle/>
          <a:p>
            <a:r>
              <a:rPr lang="en-US" i="1"/>
              <a:t>Do they really matter?</a:t>
            </a:r>
          </a:p>
        </p:txBody>
      </p:sp>
      <p:sp>
        <p:nvSpPr>
          <p:cNvPr id="3" name="Content Placeholder 2">
            <a:extLst>
              <a:ext uri="{FF2B5EF4-FFF2-40B4-BE49-F238E27FC236}">
                <a16:creationId xmlns:a16="http://schemas.microsoft.com/office/drawing/2014/main" id="{C897A239-7735-7880-9660-0D18CFCD9DD8}"/>
              </a:ext>
            </a:extLst>
          </p:cNvPr>
          <p:cNvSpPr>
            <a:spLocks noGrp="1"/>
          </p:cNvSpPr>
          <p:nvPr>
            <p:ph idx="1"/>
          </p:nvPr>
        </p:nvSpPr>
        <p:spPr>
          <a:xfrm>
            <a:off x="838200" y="1616529"/>
            <a:ext cx="10515600" cy="4379708"/>
          </a:xfrm>
        </p:spPr>
        <p:txBody>
          <a:bodyPr>
            <a:normAutofit/>
          </a:bodyPr>
          <a:lstStyle/>
          <a:p>
            <a:pPr>
              <a:lnSpc>
                <a:spcPct val="100000"/>
              </a:lnSpc>
            </a:pPr>
            <a:r>
              <a:rPr lang="en-US" b="0" i="0" dirty="0">
                <a:solidFill>
                  <a:srgbClr val="000000"/>
                </a:solidFill>
                <a:effectLst/>
                <a:latin typeface="Arial" panose="020B0604020202020204" pitchFamily="34" charset="0"/>
              </a:rPr>
              <a:t>In a word: </a:t>
            </a:r>
            <a:r>
              <a:rPr lang="en-US" b="1" i="0" dirty="0">
                <a:solidFill>
                  <a:srgbClr val="000000"/>
                </a:solidFill>
                <a:effectLst/>
                <a:latin typeface="Arial" panose="020B0604020202020204" pitchFamily="34" charset="0"/>
              </a:rPr>
              <a:t>yes</a:t>
            </a:r>
            <a:endParaRPr lang="en-US" b="0" i="0" dirty="0">
              <a:solidFill>
                <a:srgbClr val="000000"/>
              </a:solidFill>
              <a:effectLst/>
              <a:latin typeface="Arial" panose="020B0604020202020204" pitchFamily="34" charset="0"/>
            </a:endParaRPr>
          </a:p>
          <a:p>
            <a:pPr>
              <a:lnSpc>
                <a:spcPct val="100000"/>
              </a:lnSpc>
            </a:pPr>
            <a:r>
              <a:rPr lang="en-US" b="1" dirty="0">
                <a:solidFill>
                  <a:srgbClr val="000000"/>
                </a:solidFill>
                <a:latin typeface="Arial" panose="020B0604020202020204" pitchFamily="34" charset="0"/>
              </a:rPr>
              <a:t>MITRE</a:t>
            </a:r>
            <a:r>
              <a:rPr lang="en-US" dirty="0">
                <a:solidFill>
                  <a:srgbClr val="000000"/>
                </a:solidFill>
                <a:latin typeface="Arial" panose="020B0604020202020204" pitchFamily="34" charset="0"/>
              </a:rPr>
              <a:t>: 50% of all software flaws reported in embedded applications are overflows</a:t>
            </a:r>
          </a:p>
          <a:p>
            <a:pPr>
              <a:lnSpc>
                <a:spcPct val="100000"/>
              </a:lnSpc>
            </a:pPr>
            <a:r>
              <a:rPr lang="en-US" b="1" dirty="0">
                <a:solidFill>
                  <a:srgbClr val="000000"/>
                </a:solidFill>
                <a:latin typeface="Arial" panose="020B0604020202020204" pitchFamily="34" charset="0"/>
              </a:rPr>
              <a:t>MITRE</a:t>
            </a:r>
            <a:r>
              <a:rPr lang="en-US" dirty="0">
                <a:solidFill>
                  <a:srgbClr val="000000"/>
                </a:solidFill>
                <a:latin typeface="Arial" panose="020B0604020202020204" pitchFamily="34" charset="0"/>
              </a:rPr>
              <a:t>: Over 70% of all software flaws reported in embedded applications are runtime errors</a:t>
            </a:r>
          </a:p>
          <a:p>
            <a:pPr>
              <a:lnSpc>
                <a:spcPct val="100000"/>
              </a:lnSpc>
            </a:pPr>
            <a:r>
              <a:rPr lang="en-US" u="sng" dirty="0">
                <a:solidFill>
                  <a:srgbClr val="000000"/>
                </a:solidFill>
                <a:latin typeface="Arial" panose="020B0604020202020204" pitchFamily="34" charset="0"/>
              </a:rPr>
              <a:t>Security-wise</a:t>
            </a:r>
            <a:r>
              <a:rPr lang="en-US" dirty="0">
                <a:solidFill>
                  <a:srgbClr val="000000"/>
                </a:solidFill>
                <a:latin typeface="Arial" panose="020B0604020202020204" pitchFamily="34" charset="0"/>
              </a:rPr>
              <a:t>, buffer overflows are a “must-go” for hackers</a:t>
            </a:r>
          </a:p>
        </p:txBody>
      </p:sp>
      <p:sp>
        <p:nvSpPr>
          <p:cNvPr id="4" name="Date Placeholder 3">
            <a:extLst>
              <a:ext uri="{FF2B5EF4-FFF2-40B4-BE49-F238E27FC236}">
                <a16:creationId xmlns:a16="http://schemas.microsoft.com/office/drawing/2014/main" id="{C1F6D6F1-1134-B9FA-390B-11F98B36D368}"/>
              </a:ext>
            </a:extLst>
          </p:cNvPr>
          <p:cNvSpPr>
            <a:spLocks noGrp="1"/>
          </p:cNvSpPr>
          <p:nvPr>
            <p:ph type="dt" sz="half" idx="2"/>
          </p:nvPr>
        </p:nvSpPr>
        <p:spPr/>
        <p:txBody>
          <a:bodyPr/>
          <a:lstStyle/>
          <a:p>
            <a:fld id="{9A693893-F0F9-4ED9-B516-CE2C9C8A4DDB}" type="datetime3">
              <a:rPr lang="en-US" smtClean="0"/>
              <a:pPr/>
              <a:t>30 April 2025</a:t>
            </a:fld>
            <a:endParaRPr lang="en-US"/>
          </a:p>
        </p:txBody>
      </p:sp>
      <p:sp>
        <p:nvSpPr>
          <p:cNvPr id="5" name="Footer Placeholder 4">
            <a:extLst>
              <a:ext uri="{FF2B5EF4-FFF2-40B4-BE49-F238E27FC236}">
                <a16:creationId xmlns:a16="http://schemas.microsoft.com/office/drawing/2014/main" id="{5FA674AC-8856-5304-689F-0D271CAE57CC}"/>
              </a:ext>
            </a:extLst>
          </p:cNvPr>
          <p:cNvSpPr>
            <a:spLocks noGrp="1"/>
          </p:cNvSpPr>
          <p:nvPr>
            <p:ph type="ftr" sz="quarter" idx="3"/>
          </p:nvPr>
        </p:nvSpPr>
        <p:spPr/>
        <p:txBody>
          <a:bodyPr/>
          <a:lstStyle/>
          <a:p>
            <a:endParaRPr lang="en-US"/>
          </a:p>
        </p:txBody>
      </p:sp>
      <p:sp>
        <p:nvSpPr>
          <p:cNvPr id="6" name="Slide Number Placeholder 5">
            <a:extLst>
              <a:ext uri="{FF2B5EF4-FFF2-40B4-BE49-F238E27FC236}">
                <a16:creationId xmlns:a16="http://schemas.microsoft.com/office/drawing/2014/main" id="{B94DDBCC-467B-B0CF-8D8F-984BF5964692}"/>
              </a:ext>
            </a:extLst>
          </p:cNvPr>
          <p:cNvSpPr>
            <a:spLocks noGrp="1"/>
          </p:cNvSpPr>
          <p:nvPr>
            <p:ph type="sldNum" sz="quarter" idx="4"/>
          </p:nvPr>
        </p:nvSpPr>
        <p:spPr/>
        <p:txBody>
          <a:bodyPr/>
          <a:lstStyle/>
          <a:p>
            <a:fld id="{D16E7E41-7F23-8141-8D13-41C713F32723}" type="slidenum">
              <a:rPr lang="en-FR" smtClean="0"/>
              <a:pPr/>
              <a:t>14</a:t>
            </a:fld>
            <a:endParaRPr lang="en-FR"/>
          </a:p>
        </p:txBody>
      </p:sp>
      <p:sp>
        <p:nvSpPr>
          <p:cNvPr id="7" name="Rectangle 6">
            <a:extLst>
              <a:ext uri="{FF2B5EF4-FFF2-40B4-BE49-F238E27FC236}">
                <a16:creationId xmlns:a16="http://schemas.microsoft.com/office/drawing/2014/main" id="{026B91BA-6591-2FEA-814C-DAA09552D043}"/>
              </a:ext>
            </a:extLst>
          </p:cNvPr>
          <p:cNvSpPr/>
          <p:nvPr/>
        </p:nvSpPr>
        <p:spPr>
          <a:xfrm>
            <a:off x="3396343" y="4347936"/>
            <a:ext cx="5399314" cy="2008414"/>
          </a:xfrm>
          <a:prstGeom prst="rect">
            <a:avLst/>
          </a:prstGeom>
          <a:solidFill>
            <a:schemeClr val="accent1">
              <a:alpha val="3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TextBox 12">
            <a:extLst>
              <a:ext uri="{FF2B5EF4-FFF2-40B4-BE49-F238E27FC236}">
                <a16:creationId xmlns:a16="http://schemas.microsoft.com/office/drawing/2014/main" id="{A9049D1F-E4A7-C51C-F1D7-3379503598CA}"/>
              </a:ext>
            </a:extLst>
          </p:cNvPr>
          <p:cNvSpPr txBox="1"/>
          <p:nvPr/>
        </p:nvSpPr>
        <p:spPr>
          <a:xfrm>
            <a:off x="3623083" y="5121599"/>
            <a:ext cx="5037645" cy="1016155"/>
          </a:xfrm>
          <a:prstGeom prst="rect">
            <a:avLst/>
          </a:prstGeom>
          <a:noFill/>
          <a:ln>
            <a:noFill/>
          </a:ln>
        </p:spPr>
        <p:txBody>
          <a:bodyPr wrap="square" rtlCol="0">
            <a:noAutofit/>
          </a:bodyPr>
          <a:lstStyle/>
          <a:p>
            <a:pPr>
              <a:spcAft>
                <a:spcPts val="400"/>
              </a:spcAft>
            </a:pPr>
            <a:r>
              <a:rPr lang="en-US" sz="1200" b="1"/>
              <a:t>Integer Overflow</a:t>
            </a:r>
            <a:endParaRPr lang="en-US" sz="1200"/>
          </a:p>
          <a:p>
            <a:pPr algn="just">
              <a:spcAft>
                <a:spcPts val="800"/>
              </a:spcAft>
            </a:pPr>
            <a:r>
              <a:rPr lang="en-US" sz="1050" kern="0">
                <a:cs typeface="Arial"/>
              </a:rPr>
              <a:t>An integer overflow in Video Call Handler could be manipulated to propagate to heap buffer overflow and achieve arbitrary RCE.</a:t>
            </a:r>
          </a:p>
          <a:p>
            <a:pPr>
              <a:spcAft>
                <a:spcPts val="200"/>
              </a:spcAft>
            </a:pPr>
            <a:r>
              <a:rPr lang="en-US" sz="1100" b="1" kern="0">
                <a:cs typeface="Arial"/>
                <a:sym typeface="Wingdings" panose="05000000000000000000" pitchFamily="2" charset="2"/>
              </a:rPr>
              <a:t>	 </a:t>
            </a:r>
            <a:r>
              <a:rPr lang="en-US" sz="1100" b="1" kern="0">
                <a:cs typeface="Arial"/>
              </a:rPr>
              <a:t> Attackers could perform arbitrary code execution on device</a:t>
            </a:r>
          </a:p>
        </p:txBody>
      </p:sp>
      <p:sp>
        <p:nvSpPr>
          <p:cNvPr id="9" name="Rectangle 8">
            <a:extLst>
              <a:ext uri="{FF2B5EF4-FFF2-40B4-BE49-F238E27FC236}">
                <a16:creationId xmlns:a16="http://schemas.microsoft.com/office/drawing/2014/main" id="{5950E625-8BE2-3E97-00EB-68D7F1A84916}"/>
              </a:ext>
            </a:extLst>
          </p:cNvPr>
          <p:cNvSpPr/>
          <p:nvPr/>
        </p:nvSpPr>
        <p:spPr bwMode="auto">
          <a:xfrm>
            <a:off x="3627957" y="4486394"/>
            <a:ext cx="5037645" cy="1658143"/>
          </a:xfrm>
          <a:prstGeom prst="rect">
            <a:avLst/>
          </a:prstGeom>
          <a:noFill/>
          <a:ln>
            <a:solidFill>
              <a:schemeClr val="accent1"/>
            </a:solidFill>
          </a:ln>
        </p:spPr>
        <p:txBody>
          <a:bodyPr wrap="square" anchor="b">
            <a:noAutofit/>
          </a:bodyPr>
          <a:ls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lang="en-US" sz="1200" b="1" i="0" u="none" strike="noStrike" kern="0" cap="none" spc="0" normalizeH="0" baseline="0" noProof="0">
              <a:ln>
                <a:noFill/>
              </a:ln>
              <a:solidFill>
                <a:srgbClr val="F36520"/>
              </a:solidFill>
              <a:effectLst/>
              <a:uLnTx/>
              <a:uFillTx/>
              <a:latin typeface="Aileron Bold"/>
              <a:ea typeface="+mn-ea"/>
              <a:cs typeface="Arial"/>
            </a:endParaRPr>
          </a:p>
        </p:txBody>
      </p:sp>
      <p:pic>
        <p:nvPicPr>
          <p:cNvPr id="10" name="Picture 27">
            <a:extLst>
              <a:ext uri="{FF2B5EF4-FFF2-40B4-BE49-F238E27FC236}">
                <a16:creationId xmlns:a16="http://schemas.microsoft.com/office/drawing/2014/main" id="{59E18E5E-DB02-CC02-3E43-6CBC51FD9321}"/>
              </a:ext>
            </a:extLst>
          </p:cNvPr>
          <p:cNvPicPr>
            <a:picLocks noChangeAspect="1" noChangeArrowheads="1"/>
          </p:cNvPicPr>
          <p:nvPr/>
        </p:nvPicPr>
        <p:blipFill>
          <a:blip r:embed="rId2"/>
          <a:stretch/>
        </p:blipFill>
        <p:spPr bwMode="auto">
          <a:xfrm>
            <a:off x="3815789" y="4502763"/>
            <a:ext cx="622186" cy="627414"/>
          </a:xfrm>
          <a:prstGeom prst="rect">
            <a:avLst/>
          </a:prstGeom>
          <a:noFill/>
        </p:spPr>
      </p:pic>
      <p:sp>
        <p:nvSpPr>
          <p:cNvPr id="11" name="ZoneTexte 13">
            <a:extLst>
              <a:ext uri="{FF2B5EF4-FFF2-40B4-BE49-F238E27FC236}">
                <a16:creationId xmlns:a16="http://schemas.microsoft.com/office/drawing/2014/main" id="{0E1739B7-3D04-F6B8-BBFD-9C2D95218A33}"/>
              </a:ext>
            </a:extLst>
          </p:cNvPr>
          <p:cNvSpPr>
            <a:spLocks/>
          </p:cNvSpPr>
          <p:nvPr/>
        </p:nvSpPr>
        <p:spPr bwMode="auto">
          <a:xfrm>
            <a:off x="4481607" y="4502763"/>
            <a:ext cx="2523149" cy="607859"/>
          </a:xfrm>
          <a:prstGeom prst="rect">
            <a:avLst/>
          </a:prstGeom>
          <a:noFill/>
        </p:spPr>
        <p:txBody>
          <a:bodyPr wrap="square" rtlCol="0">
            <a:spAutoFit/>
          </a:bodyPr>
          <a:ls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a:lstStyle>
          <a:p>
            <a:pPr marL="0" marR="0" lvl="0" indent="0" defTabSz="1828434" rtl="0" eaLnBrk="1" fontAlgn="auto" latinLnBrk="0" hangingPunct="1">
              <a:lnSpc>
                <a:spcPct val="100000"/>
              </a:lnSpc>
              <a:spcBef>
                <a:spcPts val="0"/>
              </a:spcBef>
              <a:spcAft>
                <a:spcPts val="300"/>
              </a:spcAft>
              <a:buClrTx/>
              <a:buSzTx/>
              <a:buFontTx/>
              <a:buNone/>
              <a:tabLst/>
              <a:defRPr/>
            </a:pPr>
            <a:r>
              <a:rPr kumimoji="0" lang="en-US" sz="2000" b="1" u="none" strike="noStrike" kern="0" cap="none" spc="0" normalizeH="0" baseline="0" noProof="0" dirty="0">
                <a:ln>
                  <a:noFill/>
                </a:ln>
                <a:solidFill>
                  <a:schemeClr val="tx1">
                    <a:lumMod val="85000"/>
                    <a:lumOff val="15000"/>
                  </a:schemeClr>
                </a:solidFill>
                <a:effectLst/>
                <a:uLnTx/>
                <a:uFillTx/>
                <a:latin typeface="Arial" panose="020B0604020202020204" pitchFamily="34" charset="0"/>
                <a:cs typeface="Arial" panose="020B0604020202020204" pitchFamily="34" charset="0"/>
              </a:rPr>
              <a:t>WhatsApp</a:t>
            </a:r>
          </a:p>
          <a:p>
            <a:pPr marL="0" marR="0" lvl="0" indent="0" defTabSz="1828434" rtl="0" eaLnBrk="1" fontAlgn="auto" latinLnBrk="0" hangingPunct="1">
              <a:lnSpc>
                <a:spcPct val="100000"/>
              </a:lnSpc>
              <a:spcBef>
                <a:spcPts val="0"/>
              </a:spcBef>
              <a:spcAft>
                <a:spcPts val="300"/>
              </a:spcAft>
              <a:buClrTx/>
              <a:buSzTx/>
              <a:buFontTx/>
              <a:buNone/>
              <a:tabLst/>
              <a:defRPr/>
            </a:pPr>
            <a:r>
              <a:rPr lang="en-US" sz="1000" dirty="0">
                <a:latin typeface="Arial" panose="020B0604020202020204" pitchFamily="34" charset="0"/>
                <a:cs typeface="Arial" panose="020B0604020202020204" pitchFamily="34" charset="0"/>
              </a:rPr>
              <a:t>CVE-2022-36934 CVSS 9.8 - Critical </a:t>
            </a:r>
            <a:endParaRPr lang="en-US" sz="1800" b="1" kern="0" dirty="0">
              <a:solidFill>
                <a:schemeClr val="tx1">
                  <a:lumMod val="85000"/>
                  <a:lumOff val="1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357226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0E5F1-24AD-4DEB-16AA-CD5A09A260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52FDBC-BEA2-6158-078C-B93D67CD47F3}"/>
              </a:ext>
            </a:extLst>
          </p:cNvPr>
          <p:cNvSpPr>
            <a:spLocks noGrp="1"/>
          </p:cNvSpPr>
          <p:nvPr>
            <p:ph type="title"/>
          </p:nvPr>
        </p:nvSpPr>
        <p:spPr/>
        <p:txBody>
          <a:bodyPr/>
          <a:lstStyle/>
          <a:p>
            <a:r>
              <a:rPr lang="en-US"/>
              <a:t>From C: Out-of-bounds array access</a:t>
            </a:r>
          </a:p>
        </p:txBody>
      </p:sp>
      <p:sp>
        <p:nvSpPr>
          <p:cNvPr id="4" name="Date Placeholder 3">
            <a:extLst>
              <a:ext uri="{FF2B5EF4-FFF2-40B4-BE49-F238E27FC236}">
                <a16:creationId xmlns:a16="http://schemas.microsoft.com/office/drawing/2014/main" id="{80C1115E-7E06-2EF4-CBD2-FE4AA6FAE611}"/>
              </a:ext>
            </a:extLst>
          </p:cNvPr>
          <p:cNvSpPr>
            <a:spLocks noGrp="1"/>
          </p:cNvSpPr>
          <p:nvPr>
            <p:ph type="dt" sz="half" idx="2"/>
          </p:nvPr>
        </p:nvSpPr>
        <p:spPr/>
        <p:txBody>
          <a:bodyPr/>
          <a:lstStyle/>
          <a:p>
            <a:fld id="{9A693893-F0F9-4ED9-B516-CE2C9C8A4DDB}" type="datetime3">
              <a:rPr lang="en-US" smtClean="0"/>
              <a:pPr/>
              <a:t>30 April 2025</a:t>
            </a:fld>
            <a:endParaRPr lang="en-US"/>
          </a:p>
        </p:txBody>
      </p:sp>
      <p:sp>
        <p:nvSpPr>
          <p:cNvPr id="5" name="Footer Placeholder 4">
            <a:extLst>
              <a:ext uri="{FF2B5EF4-FFF2-40B4-BE49-F238E27FC236}">
                <a16:creationId xmlns:a16="http://schemas.microsoft.com/office/drawing/2014/main" id="{0171FE30-2E45-C6AD-2E70-551CBD2869D1}"/>
              </a:ext>
            </a:extLst>
          </p:cNvPr>
          <p:cNvSpPr>
            <a:spLocks noGrp="1"/>
          </p:cNvSpPr>
          <p:nvPr>
            <p:ph type="ftr" sz="quarter" idx="3"/>
          </p:nvPr>
        </p:nvSpPr>
        <p:spPr/>
        <p:txBody>
          <a:bodyPr/>
          <a:lstStyle/>
          <a:p>
            <a:endParaRPr lang="en-US"/>
          </a:p>
        </p:txBody>
      </p:sp>
      <p:sp>
        <p:nvSpPr>
          <p:cNvPr id="6" name="Slide Number Placeholder 5">
            <a:extLst>
              <a:ext uri="{FF2B5EF4-FFF2-40B4-BE49-F238E27FC236}">
                <a16:creationId xmlns:a16="http://schemas.microsoft.com/office/drawing/2014/main" id="{536BA1CE-D01F-1E1A-B77B-7965CD3B11A4}"/>
              </a:ext>
            </a:extLst>
          </p:cNvPr>
          <p:cNvSpPr>
            <a:spLocks noGrp="1"/>
          </p:cNvSpPr>
          <p:nvPr>
            <p:ph type="sldNum" sz="quarter" idx="4"/>
          </p:nvPr>
        </p:nvSpPr>
        <p:spPr/>
        <p:txBody>
          <a:bodyPr/>
          <a:lstStyle/>
          <a:p>
            <a:fld id="{D16E7E41-7F23-8141-8D13-41C713F32723}" type="slidenum">
              <a:rPr lang="en-FR" smtClean="0"/>
              <a:pPr/>
              <a:t>15</a:t>
            </a:fld>
            <a:endParaRPr lang="en-FR"/>
          </a:p>
        </p:txBody>
      </p:sp>
      <p:sp>
        <p:nvSpPr>
          <p:cNvPr id="14" name="ZoneTexte 13">
            <a:extLst>
              <a:ext uri="{FF2B5EF4-FFF2-40B4-BE49-F238E27FC236}">
                <a16:creationId xmlns:a16="http://schemas.microsoft.com/office/drawing/2014/main" id="{329EA215-85E5-D6ED-89DA-75E962560F8B}"/>
              </a:ext>
            </a:extLst>
          </p:cNvPr>
          <p:cNvSpPr txBox="1"/>
          <p:nvPr/>
        </p:nvSpPr>
        <p:spPr>
          <a:xfrm>
            <a:off x="1221808" y="5481099"/>
            <a:ext cx="10820400" cy="923330"/>
          </a:xfrm>
          <a:prstGeom prst="rect">
            <a:avLst/>
          </a:prstGeom>
          <a:noFill/>
        </p:spPr>
        <p:txBody>
          <a:bodyPr wrap="square" rtlCol="0">
            <a:spAutoFit/>
          </a:bodyPr>
          <a:lstStyle/>
          <a:p>
            <a:r>
              <a:rPr lang="fr-FR" dirty="0" err="1"/>
              <a:t>Consequence</a:t>
            </a:r>
            <a:r>
              <a:rPr lang="fr-FR" dirty="0"/>
              <a:t>: </a:t>
            </a:r>
            <a:r>
              <a:rPr lang="fr-FR" dirty="0" err="1"/>
              <a:t>Depends</a:t>
            </a:r>
            <a:r>
              <a:rPr lang="fr-FR" dirty="0"/>
              <a:t> on </a:t>
            </a:r>
            <a:r>
              <a:rPr lang="fr-FR" dirty="0" err="1"/>
              <a:t>what</a:t>
            </a:r>
            <a:r>
              <a:rPr lang="fr-FR" dirty="0"/>
              <a:t> </a:t>
            </a:r>
            <a:r>
              <a:rPr lang="fr-FR" dirty="0" err="1"/>
              <a:t>happens</a:t>
            </a:r>
            <a:r>
              <a:rPr lang="fr-FR" dirty="0"/>
              <a:t> </a:t>
            </a:r>
            <a:r>
              <a:rPr lang="fr-FR" dirty="0" err="1"/>
              <a:t>when</a:t>
            </a:r>
            <a:r>
              <a:rPr lang="fr-FR" dirty="0"/>
              <a:t> if/</a:t>
            </a:r>
            <a:r>
              <a:rPr lang="fr-FR" dirty="0" err="1"/>
              <a:t>when</a:t>
            </a:r>
            <a:r>
              <a:rPr lang="fr-FR" dirty="0"/>
              <a:t> </a:t>
            </a:r>
            <a:r>
              <a:rPr lang="fr-FR" dirty="0" err="1"/>
              <a:t>we</a:t>
            </a:r>
            <a:r>
              <a:rPr lang="fr-FR" dirty="0"/>
              <a:t> </a:t>
            </a:r>
            <a:r>
              <a:rPr lang="fr-FR" dirty="0" err="1"/>
              <a:t>read</a:t>
            </a:r>
            <a:r>
              <a:rPr lang="fr-FR" dirty="0"/>
              <a:t> </a:t>
            </a:r>
            <a:r>
              <a:rPr lang="fr-FR" dirty="0" err="1"/>
              <a:t>that</a:t>
            </a:r>
            <a:r>
              <a:rPr lang="fr-FR" dirty="0"/>
              <a:t> memory allocation</a:t>
            </a:r>
            <a:br>
              <a:rPr lang="fr-FR" dirty="0"/>
            </a:br>
            <a:r>
              <a:rPr lang="fr-FR" dirty="0"/>
              <a:t>                     (</a:t>
            </a:r>
            <a:r>
              <a:rPr lang="fr-FR" dirty="0" err="1"/>
              <a:t>We</a:t>
            </a:r>
            <a:r>
              <a:rPr lang="fr-FR" dirty="0"/>
              <a:t> </a:t>
            </a:r>
            <a:r>
              <a:rPr lang="fr-FR" dirty="0" err="1"/>
              <a:t>changed</a:t>
            </a:r>
            <a:r>
              <a:rPr lang="fr-FR" dirty="0"/>
              <a:t> the value </a:t>
            </a:r>
            <a:r>
              <a:rPr lang="fr-FR" dirty="0" err="1"/>
              <a:t>that</a:t>
            </a:r>
            <a:r>
              <a:rPr lang="fr-FR" dirty="0"/>
              <a:t> </a:t>
            </a:r>
            <a:r>
              <a:rPr lang="fr-FR" dirty="0" err="1"/>
              <a:t>was</a:t>
            </a:r>
            <a:r>
              <a:rPr lang="fr-FR" dirty="0"/>
              <a:t> </a:t>
            </a:r>
            <a:r>
              <a:rPr lang="fr-FR" dirty="0" err="1"/>
              <a:t>stored</a:t>
            </a:r>
            <a:r>
              <a:rPr lang="fr-FR" dirty="0"/>
              <a:t> </a:t>
            </a:r>
            <a:r>
              <a:rPr lang="fr-FR" dirty="0" err="1"/>
              <a:t>there</a:t>
            </a:r>
            <a:r>
              <a:rPr lang="fr-FR" dirty="0"/>
              <a:t>, and </a:t>
            </a:r>
            <a:r>
              <a:rPr lang="fr-FR" dirty="0" err="1"/>
              <a:t>it</a:t>
            </a:r>
            <a:r>
              <a:rPr lang="fr-FR" dirty="0"/>
              <a:t> </a:t>
            </a:r>
            <a:r>
              <a:rPr lang="fr-FR" dirty="0" err="1"/>
              <a:t>may</a:t>
            </a:r>
            <a:r>
              <a:rPr lang="fr-FR" dirty="0"/>
              <a:t> </a:t>
            </a:r>
            <a:r>
              <a:rPr lang="fr-FR" dirty="0" err="1"/>
              <a:t>be</a:t>
            </a:r>
            <a:r>
              <a:rPr lang="fr-FR" dirty="0"/>
              <a:t> « </a:t>
            </a:r>
            <a:r>
              <a:rPr lang="fr-FR" dirty="0" err="1"/>
              <a:t>owned</a:t>
            </a:r>
            <a:r>
              <a:rPr lang="fr-FR" dirty="0"/>
              <a:t> » by                  </a:t>
            </a:r>
            <a:br>
              <a:rPr lang="fr-FR" dirty="0"/>
            </a:br>
            <a:r>
              <a:rPr lang="fr-FR" dirty="0"/>
              <a:t>                       </a:t>
            </a:r>
            <a:r>
              <a:rPr lang="fr-FR" dirty="0" err="1"/>
              <a:t>another</a:t>
            </a:r>
            <a:r>
              <a:rPr lang="fr-FR" dirty="0"/>
              <a:t> </a:t>
            </a:r>
            <a:r>
              <a:rPr lang="fr-FR" dirty="0" err="1"/>
              <a:t>entity</a:t>
            </a:r>
            <a:r>
              <a:rPr lang="fr-FR" dirty="0"/>
              <a:t>)</a:t>
            </a:r>
          </a:p>
        </p:txBody>
      </p:sp>
      <p:graphicFrame>
        <p:nvGraphicFramePr>
          <p:cNvPr id="15" name="Tableau 14">
            <a:extLst>
              <a:ext uri="{FF2B5EF4-FFF2-40B4-BE49-F238E27FC236}">
                <a16:creationId xmlns:a16="http://schemas.microsoft.com/office/drawing/2014/main" id="{41742759-DC54-3887-A7F8-82974763FDF7}"/>
              </a:ext>
            </a:extLst>
          </p:cNvPr>
          <p:cNvGraphicFramePr>
            <a:graphicFrameLocks noGrp="1"/>
          </p:cNvGraphicFramePr>
          <p:nvPr>
            <p:extLst>
              <p:ext uri="{D42A27DB-BD31-4B8C-83A1-F6EECF244321}">
                <p14:modId xmlns:p14="http://schemas.microsoft.com/office/powerpoint/2010/main" val="4052518429"/>
              </p:ext>
            </p:extLst>
          </p:nvPr>
        </p:nvGraphicFramePr>
        <p:xfrm>
          <a:off x="2223970" y="4720166"/>
          <a:ext cx="8128001" cy="370840"/>
        </p:xfrm>
        <a:graphic>
          <a:graphicData uri="http://schemas.openxmlformats.org/drawingml/2006/table">
            <a:tbl>
              <a:tblPr firstRow="1" bandRow="1">
                <a:tableStyleId>{5C22544A-7EE6-4342-B048-85BDC9FD1C3A}</a:tableStyleId>
              </a:tblPr>
              <a:tblGrid>
                <a:gridCol w="1161143">
                  <a:extLst>
                    <a:ext uri="{9D8B030D-6E8A-4147-A177-3AD203B41FA5}">
                      <a16:colId xmlns:a16="http://schemas.microsoft.com/office/drawing/2014/main" val="2528567659"/>
                    </a:ext>
                  </a:extLst>
                </a:gridCol>
                <a:gridCol w="1161143">
                  <a:extLst>
                    <a:ext uri="{9D8B030D-6E8A-4147-A177-3AD203B41FA5}">
                      <a16:colId xmlns:a16="http://schemas.microsoft.com/office/drawing/2014/main" val="331396276"/>
                    </a:ext>
                  </a:extLst>
                </a:gridCol>
                <a:gridCol w="1161143">
                  <a:extLst>
                    <a:ext uri="{9D8B030D-6E8A-4147-A177-3AD203B41FA5}">
                      <a16:colId xmlns:a16="http://schemas.microsoft.com/office/drawing/2014/main" val="3750564796"/>
                    </a:ext>
                  </a:extLst>
                </a:gridCol>
                <a:gridCol w="1161143">
                  <a:extLst>
                    <a:ext uri="{9D8B030D-6E8A-4147-A177-3AD203B41FA5}">
                      <a16:colId xmlns:a16="http://schemas.microsoft.com/office/drawing/2014/main" val="2941684679"/>
                    </a:ext>
                  </a:extLst>
                </a:gridCol>
                <a:gridCol w="1161143">
                  <a:extLst>
                    <a:ext uri="{9D8B030D-6E8A-4147-A177-3AD203B41FA5}">
                      <a16:colId xmlns:a16="http://schemas.microsoft.com/office/drawing/2014/main" val="2947693951"/>
                    </a:ext>
                  </a:extLst>
                </a:gridCol>
                <a:gridCol w="1161143">
                  <a:extLst>
                    <a:ext uri="{9D8B030D-6E8A-4147-A177-3AD203B41FA5}">
                      <a16:colId xmlns:a16="http://schemas.microsoft.com/office/drawing/2014/main" val="3266254358"/>
                    </a:ext>
                  </a:extLst>
                </a:gridCol>
                <a:gridCol w="1161143">
                  <a:extLst>
                    <a:ext uri="{9D8B030D-6E8A-4147-A177-3AD203B41FA5}">
                      <a16:colId xmlns:a16="http://schemas.microsoft.com/office/drawing/2014/main" val="2714964138"/>
                    </a:ext>
                  </a:extLst>
                </a:gridCol>
              </a:tblGrid>
              <a:tr h="370840">
                <a:tc>
                  <a:txBody>
                    <a:bodyPr/>
                    <a:lstStyle/>
                    <a:p>
                      <a:pPr algn="ctr"/>
                      <a:r>
                        <a:rPr lang="fr-FR"/>
                        <a:t>0</a:t>
                      </a:r>
                    </a:p>
                  </a:txBody>
                  <a:tcPr/>
                </a:tc>
                <a:tc>
                  <a:txBody>
                    <a:bodyPr/>
                    <a:lstStyle/>
                    <a:p>
                      <a:pPr algn="ctr"/>
                      <a:r>
                        <a:rPr lang="fr-FR"/>
                        <a:t>1</a:t>
                      </a:r>
                    </a:p>
                  </a:txBody>
                  <a:tcPr/>
                </a:tc>
                <a:tc>
                  <a:txBody>
                    <a:bodyPr/>
                    <a:lstStyle/>
                    <a:p>
                      <a:pPr algn="ctr"/>
                      <a:r>
                        <a:rPr lang="fr-FR"/>
                        <a:t>2</a:t>
                      </a:r>
                    </a:p>
                  </a:txBody>
                  <a:tcPr/>
                </a:tc>
                <a:tc>
                  <a:txBody>
                    <a:bodyPr/>
                    <a:lstStyle/>
                    <a:p>
                      <a:pPr algn="ctr"/>
                      <a:r>
                        <a:rPr lang="fr-FR"/>
                        <a:t>3</a:t>
                      </a:r>
                    </a:p>
                  </a:txBody>
                  <a:tcPr/>
                </a:tc>
                <a:tc>
                  <a:txBody>
                    <a:bodyPr/>
                    <a:lstStyle/>
                    <a:p>
                      <a:pPr algn="ctr"/>
                      <a:r>
                        <a:rPr lang="fr-FR"/>
                        <a:t>4</a:t>
                      </a:r>
                    </a:p>
                  </a:txBody>
                  <a:tcPr/>
                </a:tc>
                <a:tc>
                  <a:txBody>
                    <a:bodyPr/>
                    <a:lstStyle/>
                    <a:p>
                      <a:pPr algn="ctr"/>
                      <a:r>
                        <a:rPr lang="fr-FR"/>
                        <a:t>5</a:t>
                      </a:r>
                    </a:p>
                  </a:txBody>
                  <a:tcPr/>
                </a:tc>
                <a:tc>
                  <a:txBody>
                    <a:bodyPr/>
                    <a:lstStyle/>
                    <a:p>
                      <a:pPr algn="ctr"/>
                      <a:r>
                        <a:rPr lang="fr-FR"/>
                        <a:t>6</a:t>
                      </a:r>
                    </a:p>
                  </a:txBody>
                  <a:tcPr/>
                </a:tc>
                <a:extLst>
                  <a:ext uri="{0D108BD9-81ED-4DB2-BD59-A6C34878D82A}">
                    <a16:rowId xmlns:a16="http://schemas.microsoft.com/office/drawing/2014/main" val="774968182"/>
                  </a:ext>
                </a:extLst>
              </a:tr>
            </a:tbl>
          </a:graphicData>
        </a:graphic>
      </p:graphicFrame>
      <p:sp>
        <p:nvSpPr>
          <p:cNvPr id="16" name="ZoneTexte 15">
            <a:extLst>
              <a:ext uri="{FF2B5EF4-FFF2-40B4-BE49-F238E27FC236}">
                <a16:creationId xmlns:a16="http://schemas.microsoft.com/office/drawing/2014/main" id="{D2004D6D-DE8A-E36C-745E-8359D4C3E989}"/>
              </a:ext>
            </a:extLst>
          </p:cNvPr>
          <p:cNvSpPr txBox="1"/>
          <p:nvPr/>
        </p:nvSpPr>
        <p:spPr>
          <a:xfrm>
            <a:off x="2189498" y="4299857"/>
            <a:ext cx="261258" cy="369332"/>
          </a:xfrm>
          <a:prstGeom prst="rect">
            <a:avLst/>
          </a:prstGeom>
          <a:noFill/>
        </p:spPr>
        <p:txBody>
          <a:bodyPr wrap="square" rtlCol="0">
            <a:spAutoFit/>
          </a:bodyPr>
          <a:lstStyle/>
          <a:p>
            <a:r>
              <a:rPr lang="fr-FR"/>
              <a:t>0</a:t>
            </a:r>
          </a:p>
        </p:txBody>
      </p:sp>
      <p:sp>
        <p:nvSpPr>
          <p:cNvPr id="17" name="ZoneTexte 16">
            <a:extLst>
              <a:ext uri="{FF2B5EF4-FFF2-40B4-BE49-F238E27FC236}">
                <a16:creationId xmlns:a16="http://schemas.microsoft.com/office/drawing/2014/main" id="{D3AE103B-C3E8-9C49-C663-33A577EB27ED}"/>
              </a:ext>
            </a:extLst>
          </p:cNvPr>
          <p:cNvSpPr txBox="1"/>
          <p:nvPr/>
        </p:nvSpPr>
        <p:spPr>
          <a:xfrm>
            <a:off x="3278069" y="4284191"/>
            <a:ext cx="261258" cy="369332"/>
          </a:xfrm>
          <a:prstGeom prst="rect">
            <a:avLst/>
          </a:prstGeom>
          <a:noFill/>
        </p:spPr>
        <p:txBody>
          <a:bodyPr wrap="square" rtlCol="0">
            <a:spAutoFit/>
          </a:bodyPr>
          <a:lstStyle/>
          <a:p>
            <a:r>
              <a:rPr lang="fr-FR"/>
              <a:t>4</a:t>
            </a:r>
          </a:p>
        </p:txBody>
      </p:sp>
      <p:sp>
        <p:nvSpPr>
          <p:cNvPr id="18" name="ZoneTexte 17">
            <a:extLst>
              <a:ext uri="{FF2B5EF4-FFF2-40B4-BE49-F238E27FC236}">
                <a16:creationId xmlns:a16="http://schemas.microsoft.com/office/drawing/2014/main" id="{65ECC060-96BF-3365-16A3-7CDE4A842813}"/>
              </a:ext>
            </a:extLst>
          </p:cNvPr>
          <p:cNvSpPr txBox="1"/>
          <p:nvPr/>
        </p:nvSpPr>
        <p:spPr>
          <a:xfrm>
            <a:off x="4355760" y="4305960"/>
            <a:ext cx="261258" cy="369332"/>
          </a:xfrm>
          <a:prstGeom prst="rect">
            <a:avLst/>
          </a:prstGeom>
          <a:noFill/>
        </p:spPr>
        <p:txBody>
          <a:bodyPr wrap="square" rtlCol="0">
            <a:spAutoFit/>
          </a:bodyPr>
          <a:lstStyle/>
          <a:p>
            <a:r>
              <a:rPr lang="fr-FR"/>
              <a:t>8</a:t>
            </a:r>
          </a:p>
        </p:txBody>
      </p:sp>
      <p:sp>
        <p:nvSpPr>
          <p:cNvPr id="19" name="ZoneTexte 18">
            <a:extLst>
              <a:ext uri="{FF2B5EF4-FFF2-40B4-BE49-F238E27FC236}">
                <a16:creationId xmlns:a16="http://schemas.microsoft.com/office/drawing/2014/main" id="{EFE4686E-6C52-99BA-8B8C-1F95BEEEBFA3}"/>
              </a:ext>
            </a:extLst>
          </p:cNvPr>
          <p:cNvSpPr txBox="1"/>
          <p:nvPr/>
        </p:nvSpPr>
        <p:spPr>
          <a:xfrm>
            <a:off x="5536866" y="4289630"/>
            <a:ext cx="522504" cy="369332"/>
          </a:xfrm>
          <a:prstGeom prst="rect">
            <a:avLst/>
          </a:prstGeom>
          <a:noFill/>
        </p:spPr>
        <p:txBody>
          <a:bodyPr wrap="square" rtlCol="0">
            <a:spAutoFit/>
          </a:bodyPr>
          <a:lstStyle/>
          <a:p>
            <a:r>
              <a:rPr lang="fr-FR"/>
              <a:t>12</a:t>
            </a:r>
          </a:p>
        </p:txBody>
      </p:sp>
      <p:sp>
        <p:nvSpPr>
          <p:cNvPr id="20" name="ZoneTexte 19">
            <a:extLst>
              <a:ext uri="{FF2B5EF4-FFF2-40B4-BE49-F238E27FC236}">
                <a16:creationId xmlns:a16="http://schemas.microsoft.com/office/drawing/2014/main" id="{2F037216-40E3-BE3B-5DFC-4F37DB83F5F7}"/>
              </a:ext>
            </a:extLst>
          </p:cNvPr>
          <p:cNvSpPr txBox="1"/>
          <p:nvPr/>
        </p:nvSpPr>
        <p:spPr>
          <a:xfrm>
            <a:off x="6777838" y="4289627"/>
            <a:ext cx="522504" cy="369332"/>
          </a:xfrm>
          <a:prstGeom prst="rect">
            <a:avLst/>
          </a:prstGeom>
          <a:noFill/>
        </p:spPr>
        <p:txBody>
          <a:bodyPr wrap="square" rtlCol="0">
            <a:spAutoFit/>
          </a:bodyPr>
          <a:lstStyle/>
          <a:p>
            <a:r>
              <a:rPr lang="fr-FR"/>
              <a:t>16</a:t>
            </a:r>
          </a:p>
        </p:txBody>
      </p:sp>
      <p:sp>
        <p:nvSpPr>
          <p:cNvPr id="21" name="ZoneTexte 20">
            <a:extLst>
              <a:ext uri="{FF2B5EF4-FFF2-40B4-BE49-F238E27FC236}">
                <a16:creationId xmlns:a16="http://schemas.microsoft.com/office/drawing/2014/main" id="{37163E76-BA04-9F32-D2E2-F578A81DA261}"/>
              </a:ext>
            </a:extLst>
          </p:cNvPr>
          <p:cNvSpPr txBox="1"/>
          <p:nvPr/>
        </p:nvSpPr>
        <p:spPr>
          <a:xfrm>
            <a:off x="7877305" y="4300512"/>
            <a:ext cx="522504" cy="369332"/>
          </a:xfrm>
          <a:prstGeom prst="rect">
            <a:avLst/>
          </a:prstGeom>
          <a:noFill/>
        </p:spPr>
        <p:txBody>
          <a:bodyPr wrap="square" rtlCol="0">
            <a:spAutoFit/>
          </a:bodyPr>
          <a:lstStyle/>
          <a:p>
            <a:r>
              <a:rPr lang="fr-FR"/>
              <a:t>20</a:t>
            </a:r>
          </a:p>
        </p:txBody>
      </p:sp>
      <p:sp>
        <p:nvSpPr>
          <p:cNvPr id="22" name="ZoneTexte 21">
            <a:extLst>
              <a:ext uri="{FF2B5EF4-FFF2-40B4-BE49-F238E27FC236}">
                <a16:creationId xmlns:a16="http://schemas.microsoft.com/office/drawing/2014/main" id="{93B1D2C8-E2FE-AC6B-2230-FA4F3413E72F}"/>
              </a:ext>
            </a:extLst>
          </p:cNvPr>
          <p:cNvSpPr txBox="1"/>
          <p:nvPr/>
        </p:nvSpPr>
        <p:spPr>
          <a:xfrm>
            <a:off x="9101953" y="4289624"/>
            <a:ext cx="522504" cy="369332"/>
          </a:xfrm>
          <a:prstGeom prst="rect">
            <a:avLst/>
          </a:prstGeom>
          <a:noFill/>
        </p:spPr>
        <p:txBody>
          <a:bodyPr wrap="square" rtlCol="0">
            <a:spAutoFit/>
          </a:bodyPr>
          <a:lstStyle/>
          <a:p>
            <a:r>
              <a:rPr lang="fr-FR"/>
              <a:t>24</a:t>
            </a:r>
          </a:p>
        </p:txBody>
      </p:sp>
      <p:sp>
        <p:nvSpPr>
          <p:cNvPr id="23" name="ZoneTexte 22">
            <a:extLst>
              <a:ext uri="{FF2B5EF4-FFF2-40B4-BE49-F238E27FC236}">
                <a16:creationId xmlns:a16="http://schemas.microsoft.com/office/drawing/2014/main" id="{103CD718-8F2F-50C5-681D-C6A25ED09A88}"/>
              </a:ext>
            </a:extLst>
          </p:cNvPr>
          <p:cNvSpPr txBox="1"/>
          <p:nvPr/>
        </p:nvSpPr>
        <p:spPr>
          <a:xfrm>
            <a:off x="10114329" y="4262406"/>
            <a:ext cx="522504" cy="369332"/>
          </a:xfrm>
          <a:prstGeom prst="rect">
            <a:avLst/>
          </a:prstGeom>
          <a:noFill/>
        </p:spPr>
        <p:txBody>
          <a:bodyPr wrap="square" rtlCol="0">
            <a:spAutoFit/>
          </a:bodyPr>
          <a:lstStyle/>
          <a:p>
            <a:r>
              <a:rPr lang="fr-FR" dirty="0"/>
              <a:t>28</a:t>
            </a:r>
          </a:p>
        </p:txBody>
      </p:sp>
      <p:sp>
        <p:nvSpPr>
          <p:cNvPr id="24" name="ZoneTexte 23">
            <a:extLst>
              <a:ext uri="{FF2B5EF4-FFF2-40B4-BE49-F238E27FC236}">
                <a16:creationId xmlns:a16="http://schemas.microsoft.com/office/drawing/2014/main" id="{A51C3FAF-23E4-07CE-F1FE-F4BCC0915FCA}"/>
              </a:ext>
            </a:extLst>
          </p:cNvPr>
          <p:cNvSpPr txBox="1"/>
          <p:nvPr/>
        </p:nvSpPr>
        <p:spPr>
          <a:xfrm>
            <a:off x="11213796" y="4233032"/>
            <a:ext cx="522504" cy="369332"/>
          </a:xfrm>
          <a:prstGeom prst="rect">
            <a:avLst/>
          </a:prstGeom>
          <a:noFill/>
        </p:spPr>
        <p:txBody>
          <a:bodyPr wrap="square" rtlCol="0">
            <a:spAutoFit/>
          </a:bodyPr>
          <a:lstStyle/>
          <a:p>
            <a:r>
              <a:rPr lang="fr-FR"/>
              <a:t>32</a:t>
            </a:r>
          </a:p>
        </p:txBody>
      </p:sp>
      <p:sp>
        <p:nvSpPr>
          <p:cNvPr id="25" name="ZoneTexte 24">
            <a:extLst>
              <a:ext uri="{FF2B5EF4-FFF2-40B4-BE49-F238E27FC236}">
                <a16:creationId xmlns:a16="http://schemas.microsoft.com/office/drawing/2014/main" id="{BA41BB6E-7534-0CB5-F75C-CC3DD409D7AC}"/>
              </a:ext>
            </a:extLst>
          </p:cNvPr>
          <p:cNvSpPr txBox="1"/>
          <p:nvPr/>
        </p:nvSpPr>
        <p:spPr>
          <a:xfrm>
            <a:off x="10745669" y="4665183"/>
            <a:ext cx="381021" cy="369332"/>
          </a:xfrm>
          <a:prstGeom prst="rect">
            <a:avLst/>
          </a:prstGeom>
          <a:noFill/>
        </p:spPr>
        <p:txBody>
          <a:bodyPr wrap="square" rtlCol="0">
            <a:spAutoFit/>
          </a:bodyPr>
          <a:lstStyle/>
          <a:p>
            <a:r>
              <a:rPr lang="fr-FR"/>
              <a:t>7</a:t>
            </a:r>
          </a:p>
        </p:txBody>
      </p:sp>
      <p:sp>
        <p:nvSpPr>
          <p:cNvPr id="26" name="ZoneTexte 25">
            <a:extLst>
              <a:ext uri="{FF2B5EF4-FFF2-40B4-BE49-F238E27FC236}">
                <a16:creationId xmlns:a16="http://schemas.microsoft.com/office/drawing/2014/main" id="{61C03B54-52FA-DEA7-53C3-15A2F087ED6E}"/>
              </a:ext>
            </a:extLst>
          </p:cNvPr>
          <p:cNvSpPr txBox="1"/>
          <p:nvPr/>
        </p:nvSpPr>
        <p:spPr>
          <a:xfrm>
            <a:off x="398797" y="4533902"/>
            <a:ext cx="1905005" cy="646331"/>
          </a:xfrm>
          <a:prstGeom prst="rect">
            <a:avLst/>
          </a:prstGeom>
          <a:noFill/>
        </p:spPr>
        <p:txBody>
          <a:bodyPr wrap="square" rtlCol="0">
            <a:spAutoFit/>
          </a:bodyPr>
          <a:lstStyle/>
          <a:p>
            <a:r>
              <a:rPr lang="fr-FR"/>
              <a:t>Memory </a:t>
            </a:r>
            <a:r>
              <a:rPr lang="fr-FR" err="1"/>
              <a:t>representation</a:t>
            </a:r>
            <a:endParaRPr lang="fr-FR"/>
          </a:p>
        </p:txBody>
      </p:sp>
      <p:sp>
        <p:nvSpPr>
          <p:cNvPr id="27" name="ZoneTexte 26">
            <a:extLst>
              <a:ext uri="{FF2B5EF4-FFF2-40B4-BE49-F238E27FC236}">
                <a16:creationId xmlns:a16="http://schemas.microsoft.com/office/drawing/2014/main" id="{EFE62341-DAE1-DE56-80AF-06050B411D99}"/>
              </a:ext>
            </a:extLst>
          </p:cNvPr>
          <p:cNvSpPr txBox="1"/>
          <p:nvPr/>
        </p:nvSpPr>
        <p:spPr>
          <a:xfrm rot="16200000">
            <a:off x="10623097" y="4795512"/>
            <a:ext cx="411957" cy="769441"/>
          </a:xfrm>
          <a:prstGeom prst="rect">
            <a:avLst/>
          </a:prstGeom>
          <a:noFill/>
        </p:spPr>
        <p:txBody>
          <a:bodyPr wrap="square" rtlCol="0">
            <a:spAutoFit/>
          </a:bodyPr>
          <a:lstStyle/>
          <a:p>
            <a:r>
              <a:rPr lang="en-US" sz="4400"/>
              <a:t>{</a:t>
            </a:r>
            <a:endParaRPr lang="fr-FR" sz="4400"/>
          </a:p>
        </p:txBody>
      </p:sp>
      <p:sp>
        <p:nvSpPr>
          <p:cNvPr id="28" name="ZoneTexte 27">
            <a:extLst>
              <a:ext uri="{FF2B5EF4-FFF2-40B4-BE49-F238E27FC236}">
                <a16:creationId xmlns:a16="http://schemas.microsoft.com/office/drawing/2014/main" id="{9BCB9A52-258A-D6AD-0AD6-E8AA8B16F4F6}"/>
              </a:ext>
            </a:extLst>
          </p:cNvPr>
          <p:cNvSpPr txBox="1"/>
          <p:nvPr/>
        </p:nvSpPr>
        <p:spPr>
          <a:xfrm>
            <a:off x="9938172" y="5170711"/>
            <a:ext cx="1843642" cy="276999"/>
          </a:xfrm>
          <a:prstGeom prst="rect">
            <a:avLst/>
          </a:prstGeom>
          <a:noFill/>
        </p:spPr>
        <p:txBody>
          <a:bodyPr wrap="square" rtlCol="0">
            <a:spAutoFit/>
          </a:bodyPr>
          <a:lstStyle/>
          <a:p>
            <a:pPr algn="ctr"/>
            <a:r>
              <a:rPr lang="en-US" sz="1200"/>
              <a:t>Another entity</a:t>
            </a:r>
            <a:endParaRPr lang="fr-FR" sz="1200"/>
          </a:p>
        </p:txBody>
      </p:sp>
      <p:pic>
        <p:nvPicPr>
          <p:cNvPr id="7" name="Image 6">
            <a:extLst>
              <a:ext uri="{FF2B5EF4-FFF2-40B4-BE49-F238E27FC236}">
                <a16:creationId xmlns:a16="http://schemas.microsoft.com/office/drawing/2014/main" id="{A5CF050D-DD1E-4C5A-3FE1-08E08EB62BC5}"/>
              </a:ext>
            </a:extLst>
          </p:cNvPr>
          <p:cNvPicPr>
            <a:picLocks noChangeAspect="1"/>
          </p:cNvPicPr>
          <p:nvPr/>
        </p:nvPicPr>
        <p:blipFill>
          <a:blip r:embed="rId2"/>
          <a:stretch>
            <a:fillRect/>
          </a:stretch>
        </p:blipFill>
        <p:spPr>
          <a:xfrm>
            <a:off x="580140" y="1295866"/>
            <a:ext cx="3513124" cy="2847944"/>
          </a:xfrm>
          <a:prstGeom prst="rect">
            <a:avLst/>
          </a:prstGeom>
        </p:spPr>
      </p:pic>
      <p:pic>
        <p:nvPicPr>
          <p:cNvPr id="9" name="Image 8">
            <a:extLst>
              <a:ext uri="{FF2B5EF4-FFF2-40B4-BE49-F238E27FC236}">
                <a16:creationId xmlns:a16="http://schemas.microsoft.com/office/drawing/2014/main" id="{8A41673E-A77D-C60C-D4FE-9D46177BC396}"/>
              </a:ext>
            </a:extLst>
          </p:cNvPr>
          <p:cNvPicPr>
            <a:picLocks noChangeAspect="1"/>
          </p:cNvPicPr>
          <p:nvPr/>
        </p:nvPicPr>
        <p:blipFill>
          <a:blip r:embed="rId3"/>
          <a:stretch>
            <a:fillRect/>
          </a:stretch>
        </p:blipFill>
        <p:spPr>
          <a:xfrm>
            <a:off x="4975488" y="1332559"/>
            <a:ext cx="6151202" cy="2796695"/>
          </a:xfrm>
          <a:prstGeom prst="rect">
            <a:avLst/>
          </a:prstGeom>
        </p:spPr>
      </p:pic>
    </p:spTree>
    <p:extLst>
      <p:ext uri="{BB962C8B-B14F-4D97-AF65-F5344CB8AC3E}">
        <p14:creationId xmlns:p14="http://schemas.microsoft.com/office/powerpoint/2010/main" val="3563801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8"/>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P spid="17" grpId="0"/>
      <p:bldP spid="18" grpId="0"/>
      <p:bldP spid="19" grpId="0"/>
      <p:bldP spid="20" grpId="0"/>
      <p:bldP spid="21" grpId="0"/>
      <p:bldP spid="22" grpId="0"/>
      <p:bldP spid="23" grpId="0"/>
      <p:bldP spid="25" grpId="0"/>
      <p:bldP spid="26" grpId="0"/>
      <p:bldP spid="27" grpId="0"/>
      <p:bldP spid="2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E17670-8776-31DB-6BAB-91FD2778B8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498AEA-C79C-0174-350D-C386830109EC}"/>
              </a:ext>
            </a:extLst>
          </p:cNvPr>
          <p:cNvSpPr>
            <a:spLocks noGrp="1"/>
          </p:cNvSpPr>
          <p:nvPr>
            <p:ph type="title"/>
          </p:nvPr>
        </p:nvSpPr>
        <p:spPr/>
        <p:txBody>
          <a:bodyPr/>
          <a:lstStyle/>
          <a:p>
            <a:r>
              <a:rPr lang="en-US"/>
              <a:t>From C: Overflow</a:t>
            </a:r>
          </a:p>
        </p:txBody>
      </p:sp>
      <p:sp>
        <p:nvSpPr>
          <p:cNvPr id="4" name="Date Placeholder 3">
            <a:extLst>
              <a:ext uri="{FF2B5EF4-FFF2-40B4-BE49-F238E27FC236}">
                <a16:creationId xmlns:a16="http://schemas.microsoft.com/office/drawing/2014/main" id="{0269F272-C6BB-CF62-BC41-117F164A0DEC}"/>
              </a:ext>
            </a:extLst>
          </p:cNvPr>
          <p:cNvSpPr>
            <a:spLocks noGrp="1"/>
          </p:cNvSpPr>
          <p:nvPr>
            <p:ph type="dt" sz="half" idx="2"/>
          </p:nvPr>
        </p:nvSpPr>
        <p:spPr/>
        <p:txBody>
          <a:bodyPr/>
          <a:lstStyle/>
          <a:p>
            <a:fld id="{9A693893-F0F9-4ED9-B516-CE2C9C8A4DDB}" type="datetime3">
              <a:rPr lang="en-US" smtClean="0"/>
              <a:pPr/>
              <a:t>30 April 2025</a:t>
            </a:fld>
            <a:endParaRPr lang="en-US"/>
          </a:p>
        </p:txBody>
      </p:sp>
      <p:sp>
        <p:nvSpPr>
          <p:cNvPr id="5" name="Footer Placeholder 4">
            <a:extLst>
              <a:ext uri="{FF2B5EF4-FFF2-40B4-BE49-F238E27FC236}">
                <a16:creationId xmlns:a16="http://schemas.microsoft.com/office/drawing/2014/main" id="{2973C67C-B88C-1D8C-B822-DC069F42261B}"/>
              </a:ext>
            </a:extLst>
          </p:cNvPr>
          <p:cNvSpPr>
            <a:spLocks noGrp="1"/>
          </p:cNvSpPr>
          <p:nvPr>
            <p:ph type="ftr" sz="quarter" idx="3"/>
          </p:nvPr>
        </p:nvSpPr>
        <p:spPr/>
        <p:txBody>
          <a:bodyPr/>
          <a:lstStyle/>
          <a:p>
            <a:endParaRPr lang="en-US"/>
          </a:p>
        </p:txBody>
      </p:sp>
      <p:sp>
        <p:nvSpPr>
          <p:cNvPr id="6" name="Slide Number Placeholder 5">
            <a:extLst>
              <a:ext uri="{FF2B5EF4-FFF2-40B4-BE49-F238E27FC236}">
                <a16:creationId xmlns:a16="http://schemas.microsoft.com/office/drawing/2014/main" id="{346BEC8D-9857-47FB-9B41-2BE3CC8765E2}"/>
              </a:ext>
            </a:extLst>
          </p:cNvPr>
          <p:cNvSpPr>
            <a:spLocks noGrp="1"/>
          </p:cNvSpPr>
          <p:nvPr>
            <p:ph type="sldNum" sz="quarter" idx="4"/>
          </p:nvPr>
        </p:nvSpPr>
        <p:spPr/>
        <p:txBody>
          <a:bodyPr/>
          <a:lstStyle/>
          <a:p>
            <a:fld id="{D16E7E41-7F23-8141-8D13-41C713F32723}" type="slidenum">
              <a:rPr lang="en-FR" smtClean="0"/>
              <a:pPr/>
              <a:t>16</a:t>
            </a:fld>
            <a:endParaRPr lang="en-FR"/>
          </a:p>
        </p:txBody>
      </p:sp>
      <p:sp>
        <p:nvSpPr>
          <p:cNvPr id="14" name="ZoneTexte 13">
            <a:extLst>
              <a:ext uri="{FF2B5EF4-FFF2-40B4-BE49-F238E27FC236}">
                <a16:creationId xmlns:a16="http://schemas.microsoft.com/office/drawing/2014/main" id="{1184B38C-C251-F83B-FB9F-759A5F6FC3F7}"/>
              </a:ext>
            </a:extLst>
          </p:cNvPr>
          <p:cNvSpPr txBox="1"/>
          <p:nvPr/>
        </p:nvSpPr>
        <p:spPr>
          <a:xfrm>
            <a:off x="7378238" y="4909599"/>
            <a:ext cx="4360867" cy="923330"/>
          </a:xfrm>
          <a:prstGeom prst="rect">
            <a:avLst/>
          </a:prstGeom>
          <a:noFill/>
        </p:spPr>
        <p:txBody>
          <a:bodyPr wrap="square" rtlCol="0">
            <a:spAutoFit/>
          </a:bodyPr>
          <a:lstStyle/>
          <a:p>
            <a:r>
              <a:rPr lang="fr-FR" dirty="0" err="1"/>
              <a:t>Consequence</a:t>
            </a:r>
            <a:r>
              <a:rPr lang="fr-FR" dirty="0"/>
              <a:t>: </a:t>
            </a:r>
            <a:r>
              <a:rPr lang="fr-FR" dirty="0" err="1"/>
              <a:t>Undefined</a:t>
            </a:r>
            <a:r>
              <a:rPr lang="fr-FR" dirty="0"/>
              <a:t> </a:t>
            </a:r>
            <a:r>
              <a:rPr lang="fr-FR" dirty="0" err="1"/>
              <a:t>behavior</a:t>
            </a:r>
            <a:br>
              <a:rPr lang="fr-FR" dirty="0"/>
            </a:br>
            <a:r>
              <a:rPr lang="fr-FR" dirty="0"/>
              <a:t>(</a:t>
            </a:r>
            <a:r>
              <a:rPr lang="fr-FR" dirty="0" err="1"/>
              <a:t>Anything</a:t>
            </a:r>
            <a:r>
              <a:rPr lang="fr-FR" dirty="0"/>
              <a:t> can </a:t>
            </a:r>
            <a:r>
              <a:rPr lang="fr-FR" dirty="0" err="1"/>
              <a:t>happen</a:t>
            </a:r>
            <a:r>
              <a:rPr lang="fr-FR" dirty="0"/>
              <a:t>, compiler </a:t>
            </a:r>
            <a:r>
              <a:rPr lang="fr-FR" dirty="0" err="1"/>
              <a:t>does</a:t>
            </a:r>
            <a:r>
              <a:rPr lang="fr-FR" dirty="0"/>
              <a:t> </a:t>
            </a:r>
            <a:r>
              <a:rPr lang="fr-FR" dirty="0" err="1"/>
              <a:t>what</a:t>
            </a:r>
            <a:r>
              <a:rPr lang="fr-FR" dirty="0"/>
              <a:t> </a:t>
            </a:r>
            <a:r>
              <a:rPr lang="fr-FR" dirty="0" err="1"/>
              <a:t>it</a:t>
            </a:r>
            <a:r>
              <a:rPr lang="fr-FR" dirty="0"/>
              <a:t> </a:t>
            </a:r>
            <a:r>
              <a:rPr lang="fr-FR" dirty="0" err="1"/>
              <a:t>feels</a:t>
            </a:r>
            <a:r>
              <a:rPr lang="fr-FR" dirty="0"/>
              <a:t> </a:t>
            </a:r>
            <a:r>
              <a:rPr lang="fr-FR" dirty="0" err="1"/>
              <a:t>is</a:t>
            </a:r>
            <a:r>
              <a:rPr lang="fr-FR" dirty="0"/>
              <a:t> best)</a:t>
            </a:r>
          </a:p>
        </p:txBody>
      </p:sp>
      <p:pic>
        <p:nvPicPr>
          <p:cNvPr id="7" name="Image 6">
            <a:extLst>
              <a:ext uri="{FF2B5EF4-FFF2-40B4-BE49-F238E27FC236}">
                <a16:creationId xmlns:a16="http://schemas.microsoft.com/office/drawing/2014/main" id="{A7A9D235-15DA-F5D7-315B-65BA2A99252B}"/>
              </a:ext>
            </a:extLst>
          </p:cNvPr>
          <p:cNvPicPr>
            <a:picLocks noChangeAspect="1"/>
          </p:cNvPicPr>
          <p:nvPr/>
        </p:nvPicPr>
        <p:blipFill>
          <a:blip r:embed="rId3"/>
          <a:stretch>
            <a:fillRect/>
          </a:stretch>
        </p:blipFill>
        <p:spPr>
          <a:xfrm>
            <a:off x="4833050" y="1643668"/>
            <a:ext cx="5258256" cy="2598645"/>
          </a:xfrm>
          <a:prstGeom prst="rect">
            <a:avLst/>
          </a:prstGeom>
        </p:spPr>
      </p:pic>
      <p:sp>
        <p:nvSpPr>
          <p:cNvPr id="8" name="ZoneTexte 7">
            <a:extLst>
              <a:ext uri="{FF2B5EF4-FFF2-40B4-BE49-F238E27FC236}">
                <a16:creationId xmlns:a16="http://schemas.microsoft.com/office/drawing/2014/main" id="{4D91082A-3980-ABA7-613F-000F24E427CF}"/>
              </a:ext>
            </a:extLst>
          </p:cNvPr>
          <p:cNvSpPr txBox="1"/>
          <p:nvPr/>
        </p:nvSpPr>
        <p:spPr>
          <a:xfrm>
            <a:off x="452895" y="1736387"/>
            <a:ext cx="4380155" cy="2031325"/>
          </a:xfrm>
          <a:prstGeom prst="rect">
            <a:avLst/>
          </a:prstGeom>
          <a:noFill/>
        </p:spPr>
        <p:txBody>
          <a:bodyPr wrap="square" rtlCol="0">
            <a:spAutoFit/>
          </a:bodyPr>
          <a:lstStyle/>
          <a:p>
            <a:r>
              <a:rPr lang="en-US"/>
              <a:t>Here, if we stipulate that all entries to our function can be full range</a:t>
            </a:r>
            <a:br>
              <a:rPr lang="en-US"/>
            </a:br>
            <a:r>
              <a:rPr lang="en-US"/>
              <a:t>(INT_MIN .. INT_MAX)</a:t>
            </a:r>
          </a:p>
          <a:p>
            <a:endParaRPr lang="en-US"/>
          </a:p>
          <a:p>
            <a:r>
              <a:rPr lang="en-US"/>
              <a:t>Formal method can consider single values – or continuous ranges, or disjoint ranges</a:t>
            </a:r>
            <a:endParaRPr lang="fr-FR"/>
          </a:p>
        </p:txBody>
      </p:sp>
      <p:pic>
        <p:nvPicPr>
          <p:cNvPr id="11" name="Image 10">
            <a:extLst>
              <a:ext uri="{FF2B5EF4-FFF2-40B4-BE49-F238E27FC236}">
                <a16:creationId xmlns:a16="http://schemas.microsoft.com/office/drawing/2014/main" id="{511CB3B6-80B9-B609-79B3-BBE2BA52F452}"/>
              </a:ext>
            </a:extLst>
          </p:cNvPr>
          <p:cNvPicPr>
            <a:picLocks noChangeAspect="1"/>
          </p:cNvPicPr>
          <p:nvPr/>
        </p:nvPicPr>
        <p:blipFill>
          <a:blip r:embed="rId4"/>
          <a:stretch>
            <a:fillRect/>
          </a:stretch>
        </p:blipFill>
        <p:spPr>
          <a:xfrm>
            <a:off x="452895" y="4025555"/>
            <a:ext cx="6751905" cy="1646063"/>
          </a:xfrm>
          <a:prstGeom prst="rect">
            <a:avLst/>
          </a:prstGeom>
        </p:spPr>
      </p:pic>
      <p:sp>
        <p:nvSpPr>
          <p:cNvPr id="13" name="Flèche : droite 12">
            <a:extLst>
              <a:ext uri="{FF2B5EF4-FFF2-40B4-BE49-F238E27FC236}">
                <a16:creationId xmlns:a16="http://schemas.microsoft.com/office/drawing/2014/main" id="{91A17240-D3E9-5BBF-79CA-E1CE7D862A77}"/>
              </a:ext>
            </a:extLst>
          </p:cNvPr>
          <p:cNvSpPr/>
          <p:nvPr/>
        </p:nvSpPr>
        <p:spPr>
          <a:xfrm rot="10800000" flipV="1">
            <a:off x="7323239" y="4122402"/>
            <a:ext cx="4645603" cy="72618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t>Can’t go </a:t>
            </a:r>
            <a:r>
              <a:rPr lang="en-US" b="1">
                <a:solidFill>
                  <a:schemeClr val="bg1"/>
                </a:solidFill>
              </a:rPr>
              <a:t>to </a:t>
            </a:r>
            <a:r>
              <a:rPr lang="fr-FR" b="1" i="0">
                <a:solidFill>
                  <a:schemeClr val="bg1"/>
                </a:solidFill>
                <a:effectLst/>
                <a:latin typeface="Google Sans"/>
              </a:rPr>
              <a:t>2,147,483,648!</a:t>
            </a:r>
            <a:endParaRPr lang="fr-FR" b="1">
              <a:solidFill>
                <a:schemeClr val="bg1"/>
              </a:solidFill>
            </a:endParaRPr>
          </a:p>
        </p:txBody>
      </p:sp>
    </p:spTree>
    <p:extLst>
      <p:ext uri="{BB962C8B-B14F-4D97-AF65-F5344CB8AC3E}">
        <p14:creationId xmlns:p14="http://schemas.microsoft.com/office/powerpoint/2010/main" val="38140764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317842E-7694-9839-CE1F-BB439EC08F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649B1E-A59B-E410-9BAD-7D832B419854}"/>
              </a:ext>
            </a:extLst>
          </p:cNvPr>
          <p:cNvSpPr>
            <a:spLocks noGrp="1"/>
          </p:cNvSpPr>
          <p:nvPr>
            <p:ph type="title"/>
          </p:nvPr>
        </p:nvSpPr>
        <p:spPr/>
        <p:txBody>
          <a:bodyPr/>
          <a:lstStyle/>
          <a:p>
            <a:r>
              <a:rPr lang="en-US"/>
              <a:t>From C++: Cast that went wrong</a:t>
            </a:r>
          </a:p>
        </p:txBody>
      </p:sp>
      <p:sp>
        <p:nvSpPr>
          <p:cNvPr id="4" name="Date Placeholder 3">
            <a:extLst>
              <a:ext uri="{FF2B5EF4-FFF2-40B4-BE49-F238E27FC236}">
                <a16:creationId xmlns:a16="http://schemas.microsoft.com/office/drawing/2014/main" id="{5734DB2A-659C-149F-43E7-BEA10D8F0C88}"/>
              </a:ext>
            </a:extLst>
          </p:cNvPr>
          <p:cNvSpPr>
            <a:spLocks noGrp="1"/>
          </p:cNvSpPr>
          <p:nvPr>
            <p:ph type="dt" sz="half" idx="2"/>
          </p:nvPr>
        </p:nvSpPr>
        <p:spPr/>
        <p:txBody>
          <a:bodyPr/>
          <a:lstStyle/>
          <a:p>
            <a:fld id="{9A693893-F0F9-4ED9-B516-CE2C9C8A4DDB}" type="datetime3">
              <a:rPr lang="en-US" smtClean="0"/>
              <a:pPr/>
              <a:t>30 April 2025</a:t>
            </a:fld>
            <a:endParaRPr lang="en-US"/>
          </a:p>
        </p:txBody>
      </p:sp>
      <p:sp>
        <p:nvSpPr>
          <p:cNvPr id="5" name="Footer Placeholder 4">
            <a:extLst>
              <a:ext uri="{FF2B5EF4-FFF2-40B4-BE49-F238E27FC236}">
                <a16:creationId xmlns:a16="http://schemas.microsoft.com/office/drawing/2014/main" id="{C7A845CC-4837-57E6-6D42-C72B8384C927}"/>
              </a:ext>
            </a:extLst>
          </p:cNvPr>
          <p:cNvSpPr>
            <a:spLocks noGrp="1"/>
          </p:cNvSpPr>
          <p:nvPr>
            <p:ph type="ftr" sz="quarter" idx="3"/>
          </p:nvPr>
        </p:nvSpPr>
        <p:spPr/>
        <p:txBody>
          <a:bodyPr/>
          <a:lstStyle/>
          <a:p>
            <a:endParaRPr lang="en-US"/>
          </a:p>
        </p:txBody>
      </p:sp>
      <p:sp>
        <p:nvSpPr>
          <p:cNvPr id="6" name="Slide Number Placeholder 5">
            <a:extLst>
              <a:ext uri="{FF2B5EF4-FFF2-40B4-BE49-F238E27FC236}">
                <a16:creationId xmlns:a16="http://schemas.microsoft.com/office/drawing/2014/main" id="{11D4F115-4101-2C62-5F35-B6D8762581E1}"/>
              </a:ext>
            </a:extLst>
          </p:cNvPr>
          <p:cNvSpPr>
            <a:spLocks noGrp="1"/>
          </p:cNvSpPr>
          <p:nvPr>
            <p:ph type="sldNum" sz="quarter" idx="4"/>
          </p:nvPr>
        </p:nvSpPr>
        <p:spPr/>
        <p:txBody>
          <a:bodyPr/>
          <a:lstStyle/>
          <a:p>
            <a:fld id="{D16E7E41-7F23-8141-8D13-41C713F32723}" type="slidenum">
              <a:rPr lang="en-FR" smtClean="0"/>
              <a:pPr/>
              <a:t>17</a:t>
            </a:fld>
            <a:endParaRPr lang="en-FR"/>
          </a:p>
        </p:txBody>
      </p:sp>
      <p:sp>
        <p:nvSpPr>
          <p:cNvPr id="8" name="ZoneTexte 7">
            <a:extLst>
              <a:ext uri="{FF2B5EF4-FFF2-40B4-BE49-F238E27FC236}">
                <a16:creationId xmlns:a16="http://schemas.microsoft.com/office/drawing/2014/main" id="{B7C356A4-A7E0-19CD-DBD0-A20B9656D471}"/>
              </a:ext>
            </a:extLst>
          </p:cNvPr>
          <p:cNvSpPr txBox="1"/>
          <p:nvPr/>
        </p:nvSpPr>
        <p:spPr>
          <a:xfrm>
            <a:off x="6065676" y="1423463"/>
            <a:ext cx="4380155" cy="369332"/>
          </a:xfrm>
          <a:prstGeom prst="rect">
            <a:avLst/>
          </a:prstGeom>
          <a:noFill/>
        </p:spPr>
        <p:txBody>
          <a:bodyPr wrap="square" rtlCol="0">
            <a:spAutoFit/>
          </a:bodyPr>
          <a:lstStyle/>
          <a:p>
            <a:r>
              <a:rPr lang="en-US"/>
              <a:t>“Disambiguated steps”</a:t>
            </a:r>
            <a:endParaRPr lang="fr-FR"/>
          </a:p>
        </p:txBody>
      </p:sp>
      <p:pic>
        <p:nvPicPr>
          <p:cNvPr id="9" name="Image 8">
            <a:extLst>
              <a:ext uri="{FF2B5EF4-FFF2-40B4-BE49-F238E27FC236}">
                <a16:creationId xmlns:a16="http://schemas.microsoft.com/office/drawing/2014/main" id="{96B80590-2E33-B41A-2C23-42D362935425}"/>
              </a:ext>
            </a:extLst>
          </p:cNvPr>
          <p:cNvPicPr>
            <a:picLocks noChangeAspect="1"/>
          </p:cNvPicPr>
          <p:nvPr/>
        </p:nvPicPr>
        <p:blipFill>
          <a:blip r:embed="rId4"/>
          <a:stretch>
            <a:fillRect/>
          </a:stretch>
        </p:blipFill>
        <p:spPr>
          <a:xfrm>
            <a:off x="474206" y="1532394"/>
            <a:ext cx="5466273" cy="1816141"/>
          </a:xfrm>
          <a:prstGeom prst="rect">
            <a:avLst/>
          </a:prstGeom>
        </p:spPr>
      </p:pic>
      <p:pic>
        <p:nvPicPr>
          <p:cNvPr id="16" name="Image 15">
            <a:extLst>
              <a:ext uri="{FF2B5EF4-FFF2-40B4-BE49-F238E27FC236}">
                <a16:creationId xmlns:a16="http://schemas.microsoft.com/office/drawing/2014/main" id="{8A55396D-2D27-559E-C219-E0BC8DE2F6A3}"/>
              </a:ext>
            </a:extLst>
          </p:cNvPr>
          <p:cNvPicPr>
            <a:picLocks noChangeAspect="1"/>
          </p:cNvPicPr>
          <p:nvPr/>
        </p:nvPicPr>
        <p:blipFill>
          <a:blip r:embed="rId5"/>
          <a:stretch>
            <a:fillRect/>
          </a:stretch>
        </p:blipFill>
        <p:spPr>
          <a:xfrm>
            <a:off x="6065676" y="1753799"/>
            <a:ext cx="3562659" cy="2103302"/>
          </a:xfrm>
          <a:prstGeom prst="rect">
            <a:avLst/>
          </a:prstGeom>
        </p:spPr>
      </p:pic>
      <p:sp>
        <p:nvSpPr>
          <p:cNvPr id="13" name="Flèche : droite 12">
            <a:extLst>
              <a:ext uri="{FF2B5EF4-FFF2-40B4-BE49-F238E27FC236}">
                <a16:creationId xmlns:a16="http://schemas.microsoft.com/office/drawing/2014/main" id="{D622C2B5-B670-13BB-4545-EE56A4FF5725}"/>
              </a:ext>
            </a:extLst>
          </p:cNvPr>
          <p:cNvSpPr/>
          <p:nvPr/>
        </p:nvSpPr>
        <p:spPr>
          <a:xfrm rot="10800000" flipV="1">
            <a:off x="9628335" y="1133426"/>
            <a:ext cx="2419289" cy="117763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t>Allocate B</a:t>
            </a:r>
            <a:br>
              <a:rPr lang="en-US" b="1"/>
            </a:br>
            <a:r>
              <a:rPr lang="en-US" b="1"/>
              <a:t>(no member x)</a:t>
            </a:r>
            <a:endParaRPr lang="fr-FR" b="1"/>
          </a:p>
        </p:txBody>
      </p:sp>
      <p:pic>
        <p:nvPicPr>
          <p:cNvPr id="19" name="Image 18">
            <a:extLst>
              <a:ext uri="{FF2B5EF4-FFF2-40B4-BE49-F238E27FC236}">
                <a16:creationId xmlns:a16="http://schemas.microsoft.com/office/drawing/2014/main" id="{D102A73C-CB87-757E-C6E0-8BEB7537910D}"/>
              </a:ext>
            </a:extLst>
          </p:cNvPr>
          <p:cNvPicPr>
            <a:picLocks noChangeAspect="1"/>
          </p:cNvPicPr>
          <p:nvPr/>
        </p:nvPicPr>
        <p:blipFill>
          <a:blip r:embed="rId6"/>
          <a:stretch>
            <a:fillRect/>
          </a:stretch>
        </p:blipFill>
        <p:spPr>
          <a:xfrm>
            <a:off x="5804890" y="3713333"/>
            <a:ext cx="4991533" cy="2301439"/>
          </a:xfrm>
          <a:prstGeom prst="rect">
            <a:avLst/>
          </a:prstGeom>
        </p:spPr>
      </p:pic>
      <p:sp>
        <p:nvSpPr>
          <p:cNvPr id="17" name="Flèche : droite 16">
            <a:extLst>
              <a:ext uri="{FF2B5EF4-FFF2-40B4-BE49-F238E27FC236}">
                <a16:creationId xmlns:a16="http://schemas.microsoft.com/office/drawing/2014/main" id="{A4508939-524C-F6DB-13CF-BBC6DFA584BC}"/>
              </a:ext>
            </a:extLst>
          </p:cNvPr>
          <p:cNvSpPr/>
          <p:nvPr/>
        </p:nvSpPr>
        <p:spPr>
          <a:xfrm rot="10800000" flipV="1">
            <a:off x="9628335" y="3156070"/>
            <a:ext cx="2419289" cy="117763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t>Cast to D</a:t>
            </a:r>
            <a:br>
              <a:rPr lang="en-US" b="1"/>
            </a:br>
            <a:r>
              <a:rPr lang="en-US" b="1"/>
              <a:t>(which has x)</a:t>
            </a:r>
            <a:endParaRPr lang="fr-FR" b="1"/>
          </a:p>
        </p:txBody>
      </p:sp>
      <p:sp>
        <p:nvSpPr>
          <p:cNvPr id="20" name="Flèche : droite 19">
            <a:extLst>
              <a:ext uri="{FF2B5EF4-FFF2-40B4-BE49-F238E27FC236}">
                <a16:creationId xmlns:a16="http://schemas.microsoft.com/office/drawing/2014/main" id="{D71AA318-8236-8E94-D97E-E47D9B6D3734}"/>
              </a:ext>
            </a:extLst>
          </p:cNvPr>
          <p:cNvSpPr/>
          <p:nvPr/>
        </p:nvSpPr>
        <p:spPr>
          <a:xfrm>
            <a:off x="3290022" y="4501807"/>
            <a:ext cx="2419289" cy="171947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a:t>Trying to assign to x (not allocated)</a:t>
            </a:r>
            <a:endParaRPr lang="fr-FR" sz="1600" b="1"/>
          </a:p>
        </p:txBody>
      </p:sp>
      <p:sp>
        <p:nvSpPr>
          <p:cNvPr id="21" name="ZoneTexte 20">
            <a:extLst>
              <a:ext uri="{FF2B5EF4-FFF2-40B4-BE49-F238E27FC236}">
                <a16:creationId xmlns:a16="http://schemas.microsoft.com/office/drawing/2014/main" id="{50E3B7FD-56AD-BE4C-661C-2AE77FE1B4BA}"/>
              </a:ext>
            </a:extLst>
          </p:cNvPr>
          <p:cNvSpPr txBox="1"/>
          <p:nvPr/>
        </p:nvSpPr>
        <p:spPr>
          <a:xfrm>
            <a:off x="373587" y="3334278"/>
            <a:ext cx="4380155" cy="1600438"/>
          </a:xfrm>
          <a:prstGeom prst="rect">
            <a:avLst/>
          </a:prstGeom>
          <a:noFill/>
        </p:spPr>
        <p:txBody>
          <a:bodyPr wrap="square" rtlCol="0">
            <a:spAutoFit/>
          </a:bodyPr>
          <a:lstStyle/>
          <a:p>
            <a:r>
              <a:rPr lang="en-US" sz="1400"/>
              <a:t>That cast leads to an undefined behavior, but the consequence occurs when trying to write to x</a:t>
            </a:r>
            <a:br>
              <a:rPr lang="en-US" sz="1400"/>
            </a:br>
            <a:endParaRPr lang="en-US" sz="1400"/>
          </a:p>
          <a:p>
            <a:r>
              <a:rPr lang="en-US" sz="1400"/>
              <a:t>In order to do this, formal method must keep a representation of how the struct (or class) would be represented on the heap</a:t>
            </a:r>
            <a:endParaRPr lang="fr-FR" sz="1400"/>
          </a:p>
        </p:txBody>
      </p:sp>
      <p:sp>
        <p:nvSpPr>
          <p:cNvPr id="22" name="ZoneTexte 21">
            <a:extLst>
              <a:ext uri="{FF2B5EF4-FFF2-40B4-BE49-F238E27FC236}">
                <a16:creationId xmlns:a16="http://schemas.microsoft.com/office/drawing/2014/main" id="{9667484A-C26F-7A78-76A7-D9FFC23D7C3D}"/>
              </a:ext>
            </a:extLst>
          </p:cNvPr>
          <p:cNvSpPr txBox="1"/>
          <p:nvPr/>
        </p:nvSpPr>
        <p:spPr>
          <a:xfrm>
            <a:off x="474206" y="5116336"/>
            <a:ext cx="2765832" cy="923330"/>
          </a:xfrm>
          <a:prstGeom prst="rect">
            <a:avLst/>
          </a:prstGeom>
          <a:noFill/>
        </p:spPr>
        <p:txBody>
          <a:bodyPr wrap="square" rtlCol="0">
            <a:spAutoFit/>
          </a:bodyPr>
          <a:lstStyle/>
          <a:p>
            <a:r>
              <a:rPr lang="en-US"/>
              <a:t>Consequence (here):</a:t>
            </a:r>
          </a:p>
          <a:p>
            <a:r>
              <a:rPr lang="en-US"/>
              <a:t>Memory corruption</a:t>
            </a:r>
            <a:br>
              <a:rPr lang="en-US"/>
            </a:br>
            <a:endParaRPr lang="fr-FR"/>
          </a:p>
        </p:txBody>
      </p:sp>
    </p:spTree>
    <p:extLst>
      <p:ext uri="{BB962C8B-B14F-4D97-AF65-F5344CB8AC3E}">
        <p14:creationId xmlns:p14="http://schemas.microsoft.com/office/powerpoint/2010/main" val="3576256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7" grpId="0" animBg="1"/>
      <p:bldP spid="20" grpId="0" animBg="1"/>
      <p:bldP spid="21" grpId="0"/>
      <p:bldP spid="22" grpId="0"/>
    </p:bldLst>
  </p:timing>
  <p:extLst>
    <p:ext uri="{6950BFC3-D8DA-4A85-94F7-54DA5524770B}">
      <p188:commentRel xmlns:p188="http://schemas.microsoft.com/office/powerpoint/2018/8/main" r:id="rId3"/>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8DA3B2-6B79-6099-39F5-C39F1036E7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49801A-B098-2EA4-78A1-102BA9505ECF}"/>
              </a:ext>
            </a:extLst>
          </p:cNvPr>
          <p:cNvSpPr>
            <a:spLocks noGrp="1"/>
          </p:cNvSpPr>
          <p:nvPr>
            <p:ph type="title"/>
          </p:nvPr>
        </p:nvSpPr>
        <p:spPr/>
        <p:txBody>
          <a:bodyPr/>
          <a:lstStyle/>
          <a:p>
            <a:r>
              <a:rPr lang="en-US" dirty="0"/>
              <a:t>From C++: Dangling reference</a:t>
            </a:r>
          </a:p>
        </p:txBody>
      </p:sp>
      <p:sp>
        <p:nvSpPr>
          <p:cNvPr id="4" name="Date Placeholder 3">
            <a:extLst>
              <a:ext uri="{FF2B5EF4-FFF2-40B4-BE49-F238E27FC236}">
                <a16:creationId xmlns:a16="http://schemas.microsoft.com/office/drawing/2014/main" id="{93C77FC1-C94A-193F-23B2-1EDFC898802C}"/>
              </a:ext>
            </a:extLst>
          </p:cNvPr>
          <p:cNvSpPr>
            <a:spLocks noGrp="1"/>
          </p:cNvSpPr>
          <p:nvPr>
            <p:ph type="dt" sz="half" idx="2"/>
          </p:nvPr>
        </p:nvSpPr>
        <p:spPr/>
        <p:txBody>
          <a:bodyPr/>
          <a:lstStyle/>
          <a:p>
            <a:fld id="{9A693893-F0F9-4ED9-B516-CE2C9C8A4DDB}" type="datetime3">
              <a:rPr lang="en-US" smtClean="0"/>
              <a:pPr/>
              <a:t>30 April 2025</a:t>
            </a:fld>
            <a:endParaRPr lang="en-US"/>
          </a:p>
        </p:txBody>
      </p:sp>
      <p:sp>
        <p:nvSpPr>
          <p:cNvPr id="5" name="Footer Placeholder 4">
            <a:extLst>
              <a:ext uri="{FF2B5EF4-FFF2-40B4-BE49-F238E27FC236}">
                <a16:creationId xmlns:a16="http://schemas.microsoft.com/office/drawing/2014/main" id="{DE29505F-B4BA-A12A-3E25-326FCC759771}"/>
              </a:ext>
            </a:extLst>
          </p:cNvPr>
          <p:cNvSpPr>
            <a:spLocks noGrp="1"/>
          </p:cNvSpPr>
          <p:nvPr>
            <p:ph type="ftr" sz="quarter" idx="3"/>
          </p:nvPr>
        </p:nvSpPr>
        <p:spPr/>
        <p:txBody>
          <a:bodyPr/>
          <a:lstStyle/>
          <a:p>
            <a:endParaRPr lang="en-US"/>
          </a:p>
        </p:txBody>
      </p:sp>
      <p:sp>
        <p:nvSpPr>
          <p:cNvPr id="6" name="Slide Number Placeholder 5">
            <a:extLst>
              <a:ext uri="{FF2B5EF4-FFF2-40B4-BE49-F238E27FC236}">
                <a16:creationId xmlns:a16="http://schemas.microsoft.com/office/drawing/2014/main" id="{A623BE2A-DF8F-44F6-7DCE-7DAEC9EE91BD}"/>
              </a:ext>
            </a:extLst>
          </p:cNvPr>
          <p:cNvSpPr>
            <a:spLocks noGrp="1"/>
          </p:cNvSpPr>
          <p:nvPr>
            <p:ph type="sldNum" sz="quarter" idx="4"/>
          </p:nvPr>
        </p:nvSpPr>
        <p:spPr/>
        <p:txBody>
          <a:bodyPr/>
          <a:lstStyle/>
          <a:p>
            <a:fld id="{D16E7E41-7F23-8141-8D13-41C713F32723}" type="slidenum">
              <a:rPr lang="en-FR" smtClean="0"/>
              <a:pPr/>
              <a:t>18</a:t>
            </a:fld>
            <a:endParaRPr lang="en-FR"/>
          </a:p>
        </p:txBody>
      </p:sp>
      <p:sp>
        <p:nvSpPr>
          <p:cNvPr id="8" name="ZoneTexte 7">
            <a:extLst>
              <a:ext uri="{FF2B5EF4-FFF2-40B4-BE49-F238E27FC236}">
                <a16:creationId xmlns:a16="http://schemas.microsoft.com/office/drawing/2014/main" id="{7CD7CCBD-AC53-14A8-105B-97B1587BBE29}"/>
              </a:ext>
            </a:extLst>
          </p:cNvPr>
          <p:cNvSpPr txBox="1"/>
          <p:nvPr/>
        </p:nvSpPr>
        <p:spPr>
          <a:xfrm>
            <a:off x="5656929" y="1384467"/>
            <a:ext cx="4380155" cy="369332"/>
          </a:xfrm>
          <a:prstGeom prst="rect">
            <a:avLst/>
          </a:prstGeom>
          <a:noFill/>
        </p:spPr>
        <p:txBody>
          <a:bodyPr wrap="square" rtlCol="0">
            <a:spAutoFit/>
          </a:bodyPr>
          <a:lstStyle/>
          <a:p>
            <a:r>
              <a:rPr lang="en-US" dirty="0"/>
              <a:t>“Disambiguated steps”</a:t>
            </a:r>
            <a:endParaRPr lang="fr-FR" dirty="0"/>
          </a:p>
        </p:txBody>
      </p:sp>
      <p:pic>
        <p:nvPicPr>
          <p:cNvPr id="7" name="Image 6">
            <a:extLst>
              <a:ext uri="{FF2B5EF4-FFF2-40B4-BE49-F238E27FC236}">
                <a16:creationId xmlns:a16="http://schemas.microsoft.com/office/drawing/2014/main" id="{B98E2804-746E-0B95-F4A3-4BF71DDD83A0}"/>
              </a:ext>
            </a:extLst>
          </p:cNvPr>
          <p:cNvPicPr>
            <a:picLocks noChangeAspect="1"/>
          </p:cNvPicPr>
          <p:nvPr/>
        </p:nvPicPr>
        <p:blipFill>
          <a:blip r:embed="rId4"/>
          <a:stretch>
            <a:fillRect/>
          </a:stretch>
        </p:blipFill>
        <p:spPr>
          <a:xfrm>
            <a:off x="695267" y="1446215"/>
            <a:ext cx="3753317" cy="2091134"/>
          </a:xfrm>
          <a:prstGeom prst="rect">
            <a:avLst/>
          </a:prstGeom>
        </p:spPr>
      </p:pic>
      <p:pic>
        <p:nvPicPr>
          <p:cNvPr id="11" name="Image 10">
            <a:extLst>
              <a:ext uri="{FF2B5EF4-FFF2-40B4-BE49-F238E27FC236}">
                <a16:creationId xmlns:a16="http://schemas.microsoft.com/office/drawing/2014/main" id="{618CD672-FC8C-1676-0756-81D12ED4A2FB}"/>
              </a:ext>
            </a:extLst>
          </p:cNvPr>
          <p:cNvPicPr>
            <a:picLocks noChangeAspect="1"/>
          </p:cNvPicPr>
          <p:nvPr/>
        </p:nvPicPr>
        <p:blipFill>
          <a:blip r:embed="rId5"/>
          <a:stretch>
            <a:fillRect/>
          </a:stretch>
        </p:blipFill>
        <p:spPr>
          <a:xfrm>
            <a:off x="5192266" y="1695218"/>
            <a:ext cx="5399238" cy="3200677"/>
          </a:xfrm>
          <a:prstGeom prst="rect">
            <a:avLst/>
          </a:prstGeom>
        </p:spPr>
      </p:pic>
      <p:pic>
        <p:nvPicPr>
          <p:cNvPr id="14" name="Image 13">
            <a:extLst>
              <a:ext uri="{FF2B5EF4-FFF2-40B4-BE49-F238E27FC236}">
                <a16:creationId xmlns:a16="http://schemas.microsoft.com/office/drawing/2014/main" id="{292031C1-8CEB-276E-E142-FB268341B3DB}"/>
              </a:ext>
            </a:extLst>
          </p:cNvPr>
          <p:cNvPicPr>
            <a:picLocks noChangeAspect="1"/>
          </p:cNvPicPr>
          <p:nvPr/>
        </p:nvPicPr>
        <p:blipFill>
          <a:blip r:embed="rId6"/>
          <a:stretch>
            <a:fillRect/>
          </a:stretch>
        </p:blipFill>
        <p:spPr>
          <a:xfrm>
            <a:off x="3771091" y="5085515"/>
            <a:ext cx="6534716" cy="990686"/>
          </a:xfrm>
          <a:prstGeom prst="rect">
            <a:avLst/>
          </a:prstGeom>
        </p:spPr>
      </p:pic>
      <p:sp>
        <p:nvSpPr>
          <p:cNvPr id="13" name="Flèche : droite 12">
            <a:extLst>
              <a:ext uri="{FF2B5EF4-FFF2-40B4-BE49-F238E27FC236}">
                <a16:creationId xmlns:a16="http://schemas.microsoft.com/office/drawing/2014/main" id="{3CE93CFC-6EBE-D0D8-B116-285F5543FDFE}"/>
              </a:ext>
            </a:extLst>
          </p:cNvPr>
          <p:cNvSpPr/>
          <p:nvPr/>
        </p:nvSpPr>
        <p:spPr>
          <a:xfrm rot="10800000" flipV="1">
            <a:off x="9469709" y="2184667"/>
            <a:ext cx="2419289" cy="117763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t>Foo correctly constructed (x)...</a:t>
            </a:r>
            <a:endParaRPr lang="fr-FR" sz="1400" b="1" dirty="0"/>
          </a:p>
        </p:txBody>
      </p:sp>
      <p:sp>
        <p:nvSpPr>
          <p:cNvPr id="17" name="Flèche : droite 16">
            <a:extLst>
              <a:ext uri="{FF2B5EF4-FFF2-40B4-BE49-F238E27FC236}">
                <a16:creationId xmlns:a16="http://schemas.microsoft.com/office/drawing/2014/main" id="{9B2FF492-C4DA-2428-51A5-5157EA10AE0D}"/>
              </a:ext>
            </a:extLst>
          </p:cNvPr>
          <p:cNvSpPr/>
          <p:nvPr/>
        </p:nvSpPr>
        <p:spPr>
          <a:xfrm rot="10800000" flipV="1">
            <a:off x="9041099" y="4240180"/>
            <a:ext cx="2847897" cy="117763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t>Accessing </a:t>
            </a:r>
            <a:r>
              <a:rPr lang="en-US" sz="1400" b="1" dirty="0" err="1"/>
              <a:t>Bar.Foo</a:t>
            </a:r>
            <a:r>
              <a:rPr lang="en-US" sz="1400" b="1" dirty="0"/>
              <a:t>-&gt;x points to something that no longer exist</a:t>
            </a:r>
            <a:endParaRPr lang="fr-FR" sz="1400" b="1" dirty="0"/>
          </a:p>
        </p:txBody>
      </p:sp>
      <p:sp>
        <p:nvSpPr>
          <p:cNvPr id="9" name="Flèche : droite 8">
            <a:extLst>
              <a:ext uri="{FF2B5EF4-FFF2-40B4-BE49-F238E27FC236}">
                <a16:creationId xmlns:a16="http://schemas.microsoft.com/office/drawing/2014/main" id="{28DD2FC0-233F-ACBE-A891-CC4DBC8F038D}"/>
              </a:ext>
            </a:extLst>
          </p:cNvPr>
          <p:cNvSpPr/>
          <p:nvPr/>
        </p:nvSpPr>
        <p:spPr>
          <a:xfrm rot="10800000" flipV="1">
            <a:off x="8683895" y="2996990"/>
            <a:ext cx="3205102" cy="117763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t>… But Foo goes </a:t>
            </a:r>
            <a:br>
              <a:rPr lang="en-US" sz="1400" b="1" dirty="0"/>
            </a:br>
            <a:r>
              <a:rPr lang="en-US" sz="1400" b="1" dirty="0"/>
              <a:t>out of scope</a:t>
            </a:r>
            <a:endParaRPr lang="fr-FR" sz="1400" b="1" dirty="0"/>
          </a:p>
        </p:txBody>
      </p:sp>
      <p:sp>
        <p:nvSpPr>
          <p:cNvPr id="10" name="ZoneTexte 9">
            <a:extLst>
              <a:ext uri="{FF2B5EF4-FFF2-40B4-BE49-F238E27FC236}">
                <a16:creationId xmlns:a16="http://schemas.microsoft.com/office/drawing/2014/main" id="{6D8092E4-E806-4D0A-E261-830B9F4E2ACC}"/>
              </a:ext>
            </a:extLst>
          </p:cNvPr>
          <p:cNvSpPr txBox="1"/>
          <p:nvPr/>
        </p:nvSpPr>
        <p:spPr>
          <a:xfrm>
            <a:off x="517433" y="3509465"/>
            <a:ext cx="4380155" cy="1200329"/>
          </a:xfrm>
          <a:prstGeom prst="rect">
            <a:avLst/>
          </a:prstGeom>
          <a:noFill/>
        </p:spPr>
        <p:txBody>
          <a:bodyPr wrap="square" rtlCol="0">
            <a:spAutoFit/>
          </a:bodyPr>
          <a:lstStyle/>
          <a:p>
            <a:r>
              <a:rPr lang="en-US" dirty="0"/>
              <a:t>In order to do this, formal method must keep a representation of how the struct (or class) would be represented on the stack/heap</a:t>
            </a:r>
            <a:endParaRPr lang="fr-FR" dirty="0"/>
          </a:p>
        </p:txBody>
      </p:sp>
      <p:sp>
        <p:nvSpPr>
          <p:cNvPr id="12" name="ZoneTexte 11">
            <a:extLst>
              <a:ext uri="{FF2B5EF4-FFF2-40B4-BE49-F238E27FC236}">
                <a16:creationId xmlns:a16="http://schemas.microsoft.com/office/drawing/2014/main" id="{CA6FC123-CF7B-0810-A3F6-0013A4DC0FB3}"/>
              </a:ext>
            </a:extLst>
          </p:cNvPr>
          <p:cNvSpPr txBox="1"/>
          <p:nvPr/>
        </p:nvSpPr>
        <p:spPr>
          <a:xfrm>
            <a:off x="428612" y="4928073"/>
            <a:ext cx="2765832" cy="1477328"/>
          </a:xfrm>
          <a:prstGeom prst="rect">
            <a:avLst/>
          </a:prstGeom>
          <a:noFill/>
        </p:spPr>
        <p:txBody>
          <a:bodyPr wrap="square" rtlCol="0">
            <a:spAutoFit/>
          </a:bodyPr>
          <a:lstStyle/>
          <a:p>
            <a:r>
              <a:rPr lang="en-US" dirty="0"/>
              <a:t>Consequence:</a:t>
            </a:r>
          </a:p>
          <a:p>
            <a:r>
              <a:rPr lang="en-US" dirty="0"/>
              <a:t>Pointers that point in places with random data</a:t>
            </a:r>
            <a:br>
              <a:rPr lang="en-US" dirty="0"/>
            </a:br>
            <a:endParaRPr lang="fr-FR" dirty="0"/>
          </a:p>
        </p:txBody>
      </p:sp>
    </p:spTree>
    <p:extLst>
      <p:ext uri="{BB962C8B-B14F-4D97-AF65-F5344CB8AC3E}">
        <p14:creationId xmlns:p14="http://schemas.microsoft.com/office/powerpoint/2010/main" val="1557177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animBg="1"/>
      <p:bldP spid="17" grpId="0" animBg="1"/>
      <p:bldP spid="9" grpId="0" animBg="1"/>
      <p:bldP spid="10" grpId="0"/>
      <p:bldP spid="12" grpId="0"/>
    </p:bldLst>
  </p:timing>
  <p:extLst>
    <p:ext uri="{6950BFC3-D8DA-4A85-94F7-54DA5524770B}">
      <p188:commentRel xmlns:p188="http://schemas.microsoft.com/office/powerpoint/2018/8/main" r:id="rId3"/>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D3399A3-21F3-77ED-F942-4EB60BC20B64}"/>
              </a:ext>
            </a:extLst>
          </p:cNvPr>
          <p:cNvSpPr>
            <a:spLocks noGrp="1"/>
          </p:cNvSpPr>
          <p:nvPr>
            <p:ph type="body" sz="quarter" idx="10"/>
          </p:nvPr>
        </p:nvSpPr>
        <p:spPr/>
        <p:txBody>
          <a:bodyPr>
            <a:normAutofit lnSpcReduction="10000"/>
          </a:bodyPr>
          <a:lstStyle/>
          <a:p>
            <a:pPr>
              <a:lnSpc>
                <a:spcPct val="100000"/>
              </a:lnSpc>
            </a:pPr>
            <a:r>
              <a:rPr lang="en-US"/>
              <a:t>Formal Methods For Code Practitioners – An Overview</a:t>
            </a:r>
          </a:p>
          <a:p>
            <a:pPr>
              <a:lnSpc>
                <a:spcPct val="100000"/>
              </a:lnSpc>
            </a:pPr>
            <a:r>
              <a:rPr lang="en-US"/>
              <a:t>Runtime Errors In C++ And How Formal Methods Pinpoints Them</a:t>
            </a:r>
          </a:p>
          <a:p>
            <a:pPr>
              <a:lnSpc>
                <a:spcPct val="100000"/>
              </a:lnSpc>
            </a:pPr>
            <a:r>
              <a:rPr lang="en-US"/>
              <a:t>Are There Runtime Errors In Rust / Formal Methods Applicability</a:t>
            </a:r>
          </a:p>
          <a:p>
            <a:pPr>
              <a:lnSpc>
                <a:spcPct val="100000"/>
              </a:lnSpc>
            </a:pPr>
            <a:r>
              <a:rPr lang="en-US"/>
              <a:t>Formal Methods In Mixed C++ / Rust Codebases</a:t>
            </a:r>
          </a:p>
        </p:txBody>
      </p:sp>
    </p:spTree>
    <p:extLst>
      <p:ext uri="{BB962C8B-B14F-4D97-AF65-F5344CB8AC3E}">
        <p14:creationId xmlns:p14="http://schemas.microsoft.com/office/powerpoint/2010/main" val="29050120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9A850C-5CB2-C23A-311C-379378BE05B4}"/>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1943DDF2-25B0-B01F-7CF3-340D3577D820}"/>
              </a:ext>
            </a:extLst>
          </p:cNvPr>
          <p:cNvSpPr>
            <a:spLocks noGrp="1"/>
          </p:cNvSpPr>
          <p:nvPr>
            <p:ph type="body" sz="quarter" idx="14"/>
          </p:nvPr>
        </p:nvSpPr>
        <p:spPr>
          <a:xfrm>
            <a:off x="3066823" y="1853335"/>
            <a:ext cx="6058353" cy="532873"/>
          </a:xfrm>
        </p:spPr>
        <p:txBody>
          <a:bodyPr/>
          <a:lstStyle/>
          <a:p>
            <a:pPr>
              <a:lnSpc>
                <a:spcPct val="100000"/>
              </a:lnSpc>
            </a:pPr>
            <a:r>
              <a:rPr lang="en-US" dirty="0"/>
              <a:t>Does Rust have runtime errors?</a:t>
            </a:r>
            <a:br>
              <a:rPr lang="en-US" dirty="0"/>
            </a:br>
            <a:r>
              <a:rPr lang="en-US" dirty="0"/>
              <a:t>If so, can Formal Methods detect them?</a:t>
            </a:r>
          </a:p>
        </p:txBody>
      </p:sp>
    </p:spTree>
    <p:extLst>
      <p:ext uri="{BB962C8B-B14F-4D97-AF65-F5344CB8AC3E}">
        <p14:creationId xmlns:p14="http://schemas.microsoft.com/office/powerpoint/2010/main" val="22052501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A9CC5-65FF-5719-404D-46145CBCB9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ED9D31-0934-A2EF-026D-AD713ECB19D3}"/>
              </a:ext>
            </a:extLst>
          </p:cNvPr>
          <p:cNvSpPr>
            <a:spLocks noGrp="1"/>
          </p:cNvSpPr>
          <p:nvPr>
            <p:ph type="title"/>
          </p:nvPr>
        </p:nvSpPr>
        <p:spPr/>
        <p:txBody>
          <a:bodyPr/>
          <a:lstStyle/>
          <a:p>
            <a:r>
              <a:rPr lang="en-US"/>
              <a:t>Rust as a “memory-safe” language</a:t>
            </a:r>
          </a:p>
        </p:txBody>
      </p:sp>
      <p:sp>
        <p:nvSpPr>
          <p:cNvPr id="3" name="Content Placeholder 2">
            <a:extLst>
              <a:ext uri="{FF2B5EF4-FFF2-40B4-BE49-F238E27FC236}">
                <a16:creationId xmlns:a16="http://schemas.microsoft.com/office/drawing/2014/main" id="{96DC9946-699C-926F-8765-24B4CE9BA5B8}"/>
              </a:ext>
            </a:extLst>
          </p:cNvPr>
          <p:cNvSpPr>
            <a:spLocks noGrp="1"/>
          </p:cNvSpPr>
          <p:nvPr>
            <p:ph idx="1"/>
          </p:nvPr>
        </p:nvSpPr>
        <p:spPr>
          <a:xfrm>
            <a:off x="544285" y="1616529"/>
            <a:ext cx="8343901" cy="4588328"/>
          </a:xfrm>
        </p:spPr>
        <p:txBody>
          <a:bodyPr>
            <a:normAutofit fontScale="92500"/>
          </a:bodyPr>
          <a:lstStyle/>
          <a:p>
            <a:pPr>
              <a:lnSpc>
                <a:spcPct val="100000"/>
              </a:lnSpc>
            </a:pPr>
            <a:r>
              <a:rPr lang="en-US" b="0" i="0" dirty="0">
                <a:solidFill>
                  <a:srgbClr val="000000"/>
                </a:solidFill>
                <a:effectLst/>
                <a:latin typeface="Arial" panose="020B0604020202020204" pitchFamily="34" charset="0"/>
              </a:rPr>
              <a:t>The premise of Rust is to prevent users from building code that is “risky” by policing what </a:t>
            </a:r>
            <a:r>
              <a:rPr lang="en-US" dirty="0">
                <a:solidFill>
                  <a:srgbClr val="000000"/>
                </a:solidFill>
                <a:latin typeface="Arial" panose="020B0604020202020204" pitchFamily="34" charset="0"/>
              </a:rPr>
              <a:t>developers can (and cannot) do</a:t>
            </a:r>
            <a:endParaRPr lang="en-US" b="0" i="0" dirty="0">
              <a:solidFill>
                <a:srgbClr val="000000"/>
              </a:solidFill>
              <a:effectLst/>
              <a:latin typeface="Arial" panose="020B0604020202020204" pitchFamily="34" charset="0"/>
            </a:endParaRPr>
          </a:p>
          <a:p>
            <a:r>
              <a:rPr lang="en-US" b="0" i="0" dirty="0">
                <a:solidFill>
                  <a:srgbClr val="000000"/>
                </a:solidFill>
                <a:effectLst/>
                <a:latin typeface="Arial" panose="020B0604020202020204" pitchFamily="34" charset="0"/>
              </a:rPr>
              <a:t>The Rust compiler will zealously enforce </a:t>
            </a:r>
            <a:r>
              <a:rPr lang="en-US" dirty="0">
                <a:solidFill>
                  <a:srgbClr val="000000"/>
                </a:solidFill>
                <a:latin typeface="Arial" panose="020B0604020202020204" pitchFamily="34" charset="0"/>
              </a:rPr>
              <a:t>many rules, which includes</a:t>
            </a:r>
          </a:p>
          <a:p>
            <a:pPr lvl="1"/>
            <a:r>
              <a:rPr lang="en-US" b="0" i="0" dirty="0">
                <a:solidFill>
                  <a:srgbClr val="000000"/>
                </a:solidFill>
                <a:effectLst/>
                <a:latin typeface="Arial" panose="020B0604020202020204" pitchFamily="34" charset="0"/>
              </a:rPr>
              <a:t>All variables are constants, until you prefix the</a:t>
            </a:r>
            <a:r>
              <a:rPr lang="en-US" dirty="0">
                <a:solidFill>
                  <a:srgbClr val="000000"/>
                </a:solidFill>
                <a:latin typeface="Arial" panose="020B0604020202020204" pitchFamily="34" charset="0"/>
              </a:rPr>
              <a:t>m with </a:t>
            </a:r>
            <a:r>
              <a:rPr lang="en-US" dirty="0">
                <a:solidFill>
                  <a:srgbClr val="000000"/>
                </a:solidFill>
                <a:latin typeface="Cascadia Code SemiBold" panose="020B0609020000020004" pitchFamily="49" charset="0"/>
                <a:ea typeface="Cascadia Code SemiBold" panose="020B0609020000020004" pitchFamily="49" charset="0"/>
                <a:cs typeface="Cascadia Code SemiBold" panose="020B0609020000020004" pitchFamily="49" charset="0"/>
              </a:rPr>
              <a:t>mut</a:t>
            </a:r>
          </a:p>
          <a:p>
            <a:pPr lvl="1"/>
            <a:r>
              <a:rPr lang="en-US" b="0" i="0" dirty="0">
                <a:solidFill>
                  <a:srgbClr val="000000"/>
                </a:solidFill>
                <a:effectLst/>
                <a:latin typeface="Arial" panose="020B0604020202020204" pitchFamily="34" charset="0"/>
              </a:rPr>
              <a:t>Allocations to the heap are made by smart pointers, which “own” the object </a:t>
            </a:r>
          </a:p>
          <a:p>
            <a:pPr lvl="2"/>
            <a:r>
              <a:rPr lang="en-US" dirty="0">
                <a:solidFill>
                  <a:srgbClr val="000000"/>
                </a:solidFill>
                <a:latin typeface="Arial" panose="020B0604020202020204" pitchFamily="34" charset="0"/>
              </a:rPr>
              <a:t>Pointer goes out of scope </a:t>
            </a:r>
            <a:r>
              <a:rPr lang="en-US" dirty="0">
                <a:solidFill>
                  <a:srgbClr val="000000"/>
                </a:solidFill>
                <a:latin typeface="Arial" panose="020B0604020202020204" pitchFamily="34" charset="0"/>
                <a:sym typeface="Wingdings" panose="05000000000000000000" pitchFamily="2" charset="2"/>
              </a:rPr>
              <a:t></a:t>
            </a:r>
            <a:r>
              <a:rPr lang="en-US" dirty="0">
                <a:solidFill>
                  <a:srgbClr val="000000"/>
                </a:solidFill>
                <a:latin typeface="Arial" panose="020B0604020202020204" pitchFamily="34" charset="0"/>
              </a:rPr>
              <a:t> the heap object is dropped (deallocated)</a:t>
            </a:r>
          </a:p>
          <a:p>
            <a:pPr lvl="1"/>
            <a:r>
              <a:rPr lang="en-US" dirty="0">
                <a:solidFill>
                  <a:srgbClr val="000000"/>
                </a:solidFill>
                <a:latin typeface="Arial" panose="020B0604020202020204" pitchFamily="34" charset="0"/>
              </a:rPr>
              <a:t>You can have many “borrows” on a heap object in read mode, but only one in write mode.</a:t>
            </a:r>
          </a:p>
          <a:p>
            <a:pPr lvl="2"/>
            <a:r>
              <a:rPr lang="en-US" dirty="0">
                <a:solidFill>
                  <a:srgbClr val="000000"/>
                </a:solidFill>
                <a:latin typeface="Arial" panose="020B0604020202020204" pitchFamily="34" charset="0"/>
              </a:rPr>
              <a:t> If writing, only one “borrow” can exist</a:t>
            </a:r>
          </a:p>
          <a:p>
            <a:pPr lvl="2"/>
            <a:r>
              <a:rPr lang="en-US" dirty="0">
                <a:solidFill>
                  <a:srgbClr val="000000"/>
                </a:solidFill>
                <a:latin typeface="Arial" panose="020B0604020202020204" pitchFamily="34" charset="0"/>
              </a:rPr>
              <a:t>Good presentation by Lisa this AM!</a:t>
            </a:r>
          </a:p>
          <a:p>
            <a:pPr lvl="1"/>
            <a:r>
              <a:rPr lang="en-US" dirty="0" err="1">
                <a:solidFill>
                  <a:srgbClr val="000000"/>
                </a:solidFill>
                <a:latin typeface="Arial" panose="020B0604020202020204" pitchFamily="34" charset="0"/>
              </a:rPr>
              <a:t>Etc</a:t>
            </a:r>
            <a:endParaRPr lang="en-US" dirty="0">
              <a:solidFill>
                <a:srgbClr val="000000"/>
              </a:solidFill>
              <a:latin typeface="Arial" panose="020B0604020202020204" pitchFamily="34" charset="0"/>
            </a:endParaRPr>
          </a:p>
        </p:txBody>
      </p:sp>
      <p:sp>
        <p:nvSpPr>
          <p:cNvPr id="4" name="Date Placeholder 3">
            <a:extLst>
              <a:ext uri="{FF2B5EF4-FFF2-40B4-BE49-F238E27FC236}">
                <a16:creationId xmlns:a16="http://schemas.microsoft.com/office/drawing/2014/main" id="{E1BE3BE1-1013-16BA-22FB-F8F10607B620}"/>
              </a:ext>
            </a:extLst>
          </p:cNvPr>
          <p:cNvSpPr>
            <a:spLocks noGrp="1"/>
          </p:cNvSpPr>
          <p:nvPr>
            <p:ph type="dt" sz="half" idx="2"/>
          </p:nvPr>
        </p:nvSpPr>
        <p:spPr/>
        <p:txBody>
          <a:bodyPr/>
          <a:lstStyle/>
          <a:p>
            <a:fld id="{9A693893-F0F9-4ED9-B516-CE2C9C8A4DDB}" type="datetime3">
              <a:rPr lang="en-US" smtClean="0"/>
              <a:pPr/>
              <a:t>30 April 2025</a:t>
            </a:fld>
            <a:endParaRPr lang="en-US"/>
          </a:p>
        </p:txBody>
      </p:sp>
      <p:sp>
        <p:nvSpPr>
          <p:cNvPr id="5" name="Footer Placeholder 4">
            <a:extLst>
              <a:ext uri="{FF2B5EF4-FFF2-40B4-BE49-F238E27FC236}">
                <a16:creationId xmlns:a16="http://schemas.microsoft.com/office/drawing/2014/main" id="{900D3D23-D08E-3AAF-2A46-2890943E6C7B}"/>
              </a:ext>
            </a:extLst>
          </p:cNvPr>
          <p:cNvSpPr>
            <a:spLocks noGrp="1"/>
          </p:cNvSpPr>
          <p:nvPr>
            <p:ph type="ftr" sz="quarter" idx="3"/>
          </p:nvPr>
        </p:nvSpPr>
        <p:spPr/>
        <p:txBody>
          <a:bodyPr/>
          <a:lstStyle/>
          <a:p>
            <a:endParaRPr lang="en-US"/>
          </a:p>
        </p:txBody>
      </p:sp>
      <p:sp>
        <p:nvSpPr>
          <p:cNvPr id="6" name="Slide Number Placeholder 5">
            <a:extLst>
              <a:ext uri="{FF2B5EF4-FFF2-40B4-BE49-F238E27FC236}">
                <a16:creationId xmlns:a16="http://schemas.microsoft.com/office/drawing/2014/main" id="{7AA239F8-8588-4FFF-F77D-13801D849867}"/>
              </a:ext>
            </a:extLst>
          </p:cNvPr>
          <p:cNvSpPr>
            <a:spLocks noGrp="1"/>
          </p:cNvSpPr>
          <p:nvPr>
            <p:ph type="sldNum" sz="quarter" idx="4"/>
          </p:nvPr>
        </p:nvSpPr>
        <p:spPr/>
        <p:txBody>
          <a:bodyPr/>
          <a:lstStyle/>
          <a:p>
            <a:fld id="{D16E7E41-7F23-8141-8D13-41C713F32723}" type="slidenum">
              <a:rPr lang="en-FR" smtClean="0"/>
              <a:pPr/>
              <a:t>20</a:t>
            </a:fld>
            <a:endParaRPr lang="en-FR"/>
          </a:p>
        </p:txBody>
      </p:sp>
      <p:pic>
        <p:nvPicPr>
          <p:cNvPr id="1028" name="Picture 4" descr="Petites roues stabilisatrices vélo enfant et adulte: choix et montage">
            <a:extLst>
              <a:ext uri="{FF2B5EF4-FFF2-40B4-BE49-F238E27FC236}">
                <a16:creationId xmlns:a16="http://schemas.microsoft.com/office/drawing/2014/main" id="{5927C0CC-2E6C-4ABA-2A3E-B8B1CA93916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454" r="11837"/>
          <a:stretch/>
        </p:blipFill>
        <p:spPr bwMode="auto">
          <a:xfrm>
            <a:off x="9671082" y="2748862"/>
            <a:ext cx="1532166" cy="1087891"/>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B6DF9442-463A-2758-4226-4DFB3937205A}"/>
              </a:ext>
            </a:extLst>
          </p:cNvPr>
          <p:cNvSpPr txBox="1"/>
          <p:nvPr/>
        </p:nvSpPr>
        <p:spPr>
          <a:xfrm>
            <a:off x="8942433" y="1794103"/>
            <a:ext cx="3124200" cy="646331"/>
          </a:xfrm>
          <a:prstGeom prst="rect">
            <a:avLst/>
          </a:prstGeom>
          <a:noFill/>
        </p:spPr>
        <p:txBody>
          <a:bodyPr wrap="square" rtlCol="0">
            <a:spAutoFit/>
          </a:bodyPr>
          <a:lstStyle/>
          <a:p>
            <a:pPr algn="ctr"/>
            <a:r>
              <a:rPr lang="fr-FR" dirty="0"/>
              <a:t>The Rust compiler as </a:t>
            </a:r>
            <a:r>
              <a:rPr lang="fr-FR" dirty="0" err="1"/>
              <a:t>seen</a:t>
            </a:r>
            <a:r>
              <a:rPr lang="fr-FR" dirty="0"/>
              <a:t> by </a:t>
            </a:r>
            <a:r>
              <a:rPr lang="fr-FR" dirty="0" err="1"/>
              <a:t>some</a:t>
            </a:r>
            <a:r>
              <a:rPr lang="fr-FR" dirty="0"/>
              <a:t> as…</a:t>
            </a:r>
          </a:p>
        </p:txBody>
      </p:sp>
      <p:sp>
        <p:nvSpPr>
          <p:cNvPr id="8" name="Rectangle 7">
            <a:extLst>
              <a:ext uri="{FF2B5EF4-FFF2-40B4-BE49-F238E27FC236}">
                <a16:creationId xmlns:a16="http://schemas.microsoft.com/office/drawing/2014/main" id="{4FE3AD0C-9C28-3548-BD5C-7F5E6DA65C68}"/>
              </a:ext>
            </a:extLst>
          </p:cNvPr>
          <p:cNvSpPr/>
          <p:nvPr/>
        </p:nvSpPr>
        <p:spPr>
          <a:xfrm>
            <a:off x="9334986" y="3991207"/>
            <a:ext cx="2204357" cy="1854421"/>
          </a:xfrm>
          <a:prstGeom prst="rect">
            <a:avLst/>
          </a:prstGeom>
          <a:solidFill>
            <a:schemeClr val="accent1">
              <a:alpha val="3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a:solidFill>
                  <a:schemeClr val="bg2">
                    <a:lumMod val="10000"/>
                  </a:schemeClr>
                </a:solidFill>
              </a:rPr>
              <a:t>So, </a:t>
            </a:r>
            <a:r>
              <a:rPr lang="fr-FR" err="1">
                <a:solidFill>
                  <a:schemeClr val="bg2">
                    <a:lumMod val="10000"/>
                  </a:schemeClr>
                </a:solidFill>
              </a:rPr>
              <a:t>problem</a:t>
            </a:r>
            <a:r>
              <a:rPr lang="fr-FR">
                <a:solidFill>
                  <a:schemeClr val="bg2">
                    <a:lumMod val="10000"/>
                  </a:schemeClr>
                </a:solidFill>
              </a:rPr>
              <a:t> </a:t>
            </a:r>
            <a:r>
              <a:rPr lang="fr-FR" err="1">
                <a:solidFill>
                  <a:schemeClr val="bg2">
                    <a:lumMod val="10000"/>
                  </a:schemeClr>
                </a:solidFill>
              </a:rPr>
              <a:t>solved</a:t>
            </a:r>
            <a:r>
              <a:rPr lang="fr-FR">
                <a:solidFill>
                  <a:schemeClr val="bg2">
                    <a:lumMod val="10000"/>
                  </a:schemeClr>
                </a:solidFill>
              </a:rPr>
              <a:t>?</a:t>
            </a:r>
            <a:br>
              <a:rPr lang="fr-FR">
                <a:solidFill>
                  <a:schemeClr val="bg2">
                    <a:lumMod val="10000"/>
                  </a:schemeClr>
                </a:solidFill>
              </a:rPr>
            </a:br>
            <a:r>
              <a:rPr lang="fr-FR">
                <a:solidFill>
                  <a:schemeClr val="bg2">
                    <a:lumMod val="10000"/>
                  </a:schemeClr>
                </a:solidFill>
              </a:rPr>
              <a:t>No more runtime </a:t>
            </a:r>
            <a:r>
              <a:rPr lang="fr-FR" err="1">
                <a:solidFill>
                  <a:schemeClr val="bg2">
                    <a:lumMod val="10000"/>
                  </a:schemeClr>
                </a:solidFill>
              </a:rPr>
              <a:t>errors</a:t>
            </a:r>
            <a:r>
              <a:rPr lang="fr-FR">
                <a:solidFill>
                  <a:schemeClr val="bg2">
                    <a:lumMod val="10000"/>
                  </a:schemeClr>
                </a:solidFill>
              </a:rPr>
              <a:t>?</a:t>
            </a:r>
          </a:p>
          <a:p>
            <a:pPr algn="ctr"/>
            <a:endParaRPr lang="fr-FR">
              <a:solidFill>
                <a:schemeClr val="bg2">
                  <a:lumMod val="10000"/>
                </a:schemeClr>
              </a:solidFill>
            </a:endParaRPr>
          </a:p>
          <a:p>
            <a:pPr algn="ctr"/>
            <a:r>
              <a:rPr lang="fr-FR">
                <a:solidFill>
                  <a:schemeClr val="bg2">
                    <a:lumMod val="10000"/>
                  </a:schemeClr>
                </a:solidFill>
              </a:rPr>
              <a:t>…Not </a:t>
            </a:r>
            <a:r>
              <a:rPr lang="fr-FR" err="1">
                <a:solidFill>
                  <a:schemeClr val="bg2">
                    <a:lumMod val="10000"/>
                  </a:schemeClr>
                </a:solidFill>
              </a:rPr>
              <a:t>quite</a:t>
            </a:r>
            <a:r>
              <a:rPr lang="fr-FR">
                <a:solidFill>
                  <a:schemeClr val="bg2">
                    <a:lumMod val="10000"/>
                  </a:schemeClr>
                </a:solidFill>
              </a:rPr>
              <a:t>…</a:t>
            </a:r>
          </a:p>
        </p:txBody>
      </p:sp>
    </p:spTree>
    <p:extLst>
      <p:ext uri="{BB962C8B-B14F-4D97-AF65-F5344CB8AC3E}">
        <p14:creationId xmlns:p14="http://schemas.microsoft.com/office/powerpoint/2010/main" val="1176184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02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P spid="8" grpId="0" animBg="1"/>
    </p:bldLst>
  </p:timing>
  <p:extLst>
    <p:ext uri="{6950BFC3-D8DA-4A85-94F7-54DA5524770B}">
      <p188:commentRel xmlns:p188="http://schemas.microsoft.com/office/powerpoint/2018/8/main" r:id="rId2"/>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150261-4BCE-A6E2-B90E-4634129977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A9F360-2124-485C-0C50-8C7B8F026C67}"/>
              </a:ext>
            </a:extLst>
          </p:cNvPr>
          <p:cNvSpPr>
            <a:spLocks noGrp="1"/>
          </p:cNvSpPr>
          <p:nvPr>
            <p:ph type="title"/>
          </p:nvPr>
        </p:nvSpPr>
        <p:spPr/>
        <p:txBody>
          <a:bodyPr/>
          <a:lstStyle/>
          <a:p>
            <a:r>
              <a:rPr lang="en-US"/>
              <a:t>Runtime errors in Rust</a:t>
            </a:r>
          </a:p>
        </p:txBody>
      </p:sp>
      <p:sp>
        <p:nvSpPr>
          <p:cNvPr id="3" name="Content Placeholder 2">
            <a:extLst>
              <a:ext uri="{FF2B5EF4-FFF2-40B4-BE49-F238E27FC236}">
                <a16:creationId xmlns:a16="http://schemas.microsoft.com/office/drawing/2014/main" id="{D8A8D954-713E-B1D6-5982-65A391FA2DEA}"/>
              </a:ext>
            </a:extLst>
          </p:cNvPr>
          <p:cNvSpPr>
            <a:spLocks noGrp="1"/>
          </p:cNvSpPr>
          <p:nvPr>
            <p:ph idx="1"/>
          </p:nvPr>
        </p:nvSpPr>
        <p:spPr>
          <a:xfrm>
            <a:off x="936170" y="1627415"/>
            <a:ext cx="8343901" cy="4588328"/>
          </a:xfrm>
        </p:spPr>
        <p:txBody>
          <a:bodyPr>
            <a:normAutofit/>
          </a:bodyPr>
          <a:lstStyle/>
          <a:p>
            <a:pPr>
              <a:lnSpc>
                <a:spcPct val="100000"/>
              </a:lnSpc>
            </a:pPr>
            <a:r>
              <a:rPr lang="en-US" b="0" i="0">
                <a:solidFill>
                  <a:srgbClr val="000000"/>
                </a:solidFill>
                <a:effectLst/>
                <a:latin typeface="Arial" panose="020B0604020202020204" pitchFamily="34" charset="0"/>
              </a:rPr>
              <a:t>Two categories of runtime errors exist in Rust:</a:t>
            </a:r>
          </a:p>
          <a:p>
            <a:pPr lvl="1"/>
            <a:r>
              <a:rPr lang="en-US">
                <a:solidFill>
                  <a:srgbClr val="000000"/>
                </a:solidFill>
                <a:latin typeface="Arial" panose="020B0604020202020204" pitchFamily="34" charset="0"/>
              </a:rPr>
              <a:t>Those that happen in code declared </a:t>
            </a:r>
            <a:r>
              <a:rPr lang="en-US" b="1">
                <a:solidFill>
                  <a:srgbClr val="000000"/>
                </a:solidFill>
                <a:latin typeface="Source Sans Pro" panose="020B0503030403020204" pitchFamily="34" charset="0"/>
                <a:ea typeface="Source Sans Pro" panose="020B0503030403020204" pitchFamily="34" charset="0"/>
              </a:rPr>
              <a:t>unsafe</a:t>
            </a:r>
          </a:p>
          <a:p>
            <a:pPr lvl="1"/>
            <a:r>
              <a:rPr lang="en-US">
                <a:solidFill>
                  <a:srgbClr val="000000"/>
                </a:solidFill>
                <a:latin typeface="Arial" panose="020B0604020202020204" pitchFamily="34" charset="0"/>
              </a:rPr>
              <a:t>Those that happen in code that is NOT declared </a:t>
            </a:r>
            <a:r>
              <a:rPr lang="en-US" b="1">
                <a:solidFill>
                  <a:srgbClr val="000000"/>
                </a:solidFill>
                <a:latin typeface="Source Sans Pro" panose="020B0503030403020204" pitchFamily="34" charset="0"/>
                <a:ea typeface="Source Sans Pro" panose="020B0503030403020204" pitchFamily="34" charset="0"/>
              </a:rPr>
              <a:t>unsafe</a:t>
            </a:r>
          </a:p>
          <a:p>
            <a:pPr marL="457200" lvl="1" indent="0">
              <a:buNone/>
            </a:pPr>
            <a:endParaRPr lang="en-US" b="1">
              <a:solidFill>
                <a:srgbClr val="000000"/>
              </a:solidFill>
              <a:latin typeface="Source Sans Pro" panose="020B0503030403020204" pitchFamily="34" charset="0"/>
              <a:ea typeface="Source Sans Pro" panose="020B0503030403020204" pitchFamily="34" charset="0"/>
            </a:endParaRPr>
          </a:p>
        </p:txBody>
      </p:sp>
      <p:sp>
        <p:nvSpPr>
          <p:cNvPr id="4" name="Date Placeholder 3">
            <a:extLst>
              <a:ext uri="{FF2B5EF4-FFF2-40B4-BE49-F238E27FC236}">
                <a16:creationId xmlns:a16="http://schemas.microsoft.com/office/drawing/2014/main" id="{3FB08197-22CB-4810-832B-DD9364CCE1AC}"/>
              </a:ext>
            </a:extLst>
          </p:cNvPr>
          <p:cNvSpPr>
            <a:spLocks noGrp="1"/>
          </p:cNvSpPr>
          <p:nvPr>
            <p:ph type="dt" sz="half" idx="2"/>
          </p:nvPr>
        </p:nvSpPr>
        <p:spPr/>
        <p:txBody>
          <a:bodyPr/>
          <a:lstStyle/>
          <a:p>
            <a:fld id="{9A693893-F0F9-4ED9-B516-CE2C9C8A4DDB}" type="datetime3">
              <a:rPr lang="en-US" smtClean="0"/>
              <a:pPr/>
              <a:t>30 April 2025</a:t>
            </a:fld>
            <a:endParaRPr lang="en-US"/>
          </a:p>
        </p:txBody>
      </p:sp>
      <p:sp>
        <p:nvSpPr>
          <p:cNvPr id="5" name="Footer Placeholder 4">
            <a:extLst>
              <a:ext uri="{FF2B5EF4-FFF2-40B4-BE49-F238E27FC236}">
                <a16:creationId xmlns:a16="http://schemas.microsoft.com/office/drawing/2014/main" id="{40356501-4F0F-EF6C-4658-A653996F99ED}"/>
              </a:ext>
            </a:extLst>
          </p:cNvPr>
          <p:cNvSpPr>
            <a:spLocks noGrp="1"/>
          </p:cNvSpPr>
          <p:nvPr>
            <p:ph type="ftr" sz="quarter" idx="3"/>
          </p:nvPr>
        </p:nvSpPr>
        <p:spPr/>
        <p:txBody>
          <a:bodyPr/>
          <a:lstStyle/>
          <a:p>
            <a:endParaRPr lang="en-US"/>
          </a:p>
        </p:txBody>
      </p:sp>
      <p:sp>
        <p:nvSpPr>
          <p:cNvPr id="6" name="Slide Number Placeholder 5">
            <a:extLst>
              <a:ext uri="{FF2B5EF4-FFF2-40B4-BE49-F238E27FC236}">
                <a16:creationId xmlns:a16="http://schemas.microsoft.com/office/drawing/2014/main" id="{71150E79-56F8-1CB8-E943-5E3F8E06D23D}"/>
              </a:ext>
            </a:extLst>
          </p:cNvPr>
          <p:cNvSpPr>
            <a:spLocks noGrp="1"/>
          </p:cNvSpPr>
          <p:nvPr>
            <p:ph type="sldNum" sz="quarter" idx="4"/>
          </p:nvPr>
        </p:nvSpPr>
        <p:spPr/>
        <p:txBody>
          <a:bodyPr/>
          <a:lstStyle/>
          <a:p>
            <a:fld id="{D16E7E41-7F23-8141-8D13-41C713F32723}" type="slidenum">
              <a:rPr lang="en-FR" smtClean="0"/>
              <a:pPr/>
              <a:t>21</a:t>
            </a:fld>
            <a:endParaRPr lang="en-FR"/>
          </a:p>
        </p:txBody>
      </p:sp>
    </p:spTree>
    <p:extLst>
      <p:ext uri="{BB962C8B-B14F-4D97-AF65-F5344CB8AC3E}">
        <p14:creationId xmlns:p14="http://schemas.microsoft.com/office/powerpoint/2010/main" val="23146616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24E150-6662-5FAF-6CBF-5E9ED8773A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2DD125-4F8A-FD3D-59E7-9CDD8457354F}"/>
              </a:ext>
            </a:extLst>
          </p:cNvPr>
          <p:cNvSpPr>
            <a:spLocks noGrp="1"/>
          </p:cNvSpPr>
          <p:nvPr>
            <p:ph type="title"/>
          </p:nvPr>
        </p:nvSpPr>
        <p:spPr/>
        <p:txBody>
          <a:bodyPr/>
          <a:lstStyle/>
          <a:p>
            <a:r>
              <a:rPr lang="en-US"/>
              <a:t>Code declared as unsafe in Rust</a:t>
            </a:r>
          </a:p>
        </p:txBody>
      </p:sp>
      <p:sp>
        <p:nvSpPr>
          <p:cNvPr id="3" name="Content Placeholder 2">
            <a:extLst>
              <a:ext uri="{FF2B5EF4-FFF2-40B4-BE49-F238E27FC236}">
                <a16:creationId xmlns:a16="http://schemas.microsoft.com/office/drawing/2014/main" id="{0BD30518-DBCC-463C-2C2A-5910DE164252}"/>
              </a:ext>
            </a:extLst>
          </p:cNvPr>
          <p:cNvSpPr>
            <a:spLocks noGrp="1"/>
          </p:cNvSpPr>
          <p:nvPr>
            <p:ph idx="1"/>
          </p:nvPr>
        </p:nvSpPr>
        <p:spPr>
          <a:xfrm>
            <a:off x="936170" y="1627415"/>
            <a:ext cx="10722430" cy="4588328"/>
          </a:xfrm>
        </p:spPr>
        <p:txBody>
          <a:bodyPr>
            <a:normAutofit lnSpcReduction="10000"/>
          </a:bodyPr>
          <a:lstStyle/>
          <a:p>
            <a:r>
              <a:rPr lang="en-US" b="0" i="0">
                <a:solidFill>
                  <a:srgbClr val="000000"/>
                </a:solidFill>
                <a:effectLst/>
                <a:latin typeface="Arial" panose="020B0604020202020204" pitchFamily="34" charset="0"/>
              </a:rPr>
              <a:t>From the </a:t>
            </a:r>
            <a:r>
              <a:rPr lang="en-US">
                <a:solidFill>
                  <a:srgbClr val="000000"/>
                </a:solidFill>
                <a:latin typeface="Arial" panose="020B0604020202020204" pitchFamily="34" charset="0"/>
              </a:rPr>
              <a:t>Rust Book</a:t>
            </a:r>
            <a:br>
              <a:rPr lang="en-US">
                <a:solidFill>
                  <a:srgbClr val="000000"/>
                </a:solidFill>
                <a:latin typeface="Arial" panose="020B0604020202020204" pitchFamily="34" charset="0"/>
              </a:rPr>
            </a:br>
            <a:r>
              <a:rPr lang="en-US" sz="1800" i="1">
                <a:solidFill>
                  <a:srgbClr val="000000"/>
                </a:solidFill>
                <a:latin typeface="Arial" panose="020B0604020202020204" pitchFamily="34" charset="0"/>
              </a:rPr>
              <a:t>Unsafe Rust exists because, by nature, static analysis is conservative. When the compiler tries to determine whether or not code upholds the guarantees, it’s better for it to reject some valid programs than to accept some invalid programs. Although the code might be okay, if the Rust compiler doesn’t have enough information to be confident, it will reject the code. </a:t>
            </a:r>
            <a:endParaRPr lang="en-US" sz="1800" b="0" i="1">
              <a:solidFill>
                <a:srgbClr val="000000"/>
              </a:solidFill>
              <a:effectLst/>
              <a:latin typeface="Arial" panose="020B0604020202020204" pitchFamily="34" charset="0"/>
            </a:endParaRPr>
          </a:p>
          <a:p>
            <a:pPr lvl="1"/>
            <a:endParaRPr lang="en-US">
              <a:solidFill>
                <a:srgbClr val="000000"/>
              </a:solidFill>
              <a:latin typeface="Arial" panose="020B0604020202020204" pitchFamily="34" charset="0"/>
            </a:endParaRPr>
          </a:p>
          <a:p>
            <a:r>
              <a:rPr lang="en-US">
                <a:solidFill>
                  <a:srgbClr val="000000"/>
                </a:solidFill>
                <a:latin typeface="Arial" panose="020B0604020202020204" pitchFamily="34" charset="0"/>
              </a:rPr>
              <a:t>Some application of unsafe code includes:</a:t>
            </a:r>
            <a:endParaRPr lang="en-US" b="1">
              <a:solidFill>
                <a:srgbClr val="000000"/>
              </a:solidFill>
              <a:latin typeface="Source Sans Pro" panose="020B0503030403020204" pitchFamily="34" charset="0"/>
              <a:ea typeface="Source Sans Pro" panose="020B0503030403020204" pitchFamily="34" charset="0"/>
            </a:endParaRPr>
          </a:p>
          <a:p>
            <a:pPr lvl="1"/>
            <a:r>
              <a:rPr lang="en-US">
                <a:solidFill>
                  <a:srgbClr val="000000"/>
                </a:solidFill>
                <a:latin typeface="Arial" panose="020B0604020202020204" pitchFamily="34" charset="0"/>
              </a:rPr>
              <a:t>Low-level hardware accesses</a:t>
            </a:r>
          </a:p>
          <a:p>
            <a:pPr lvl="2"/>
            <a:r>
              <a:rPr lang="en-US">
                <a:solidFill>
                  <a:srgbClr val="000000"/>
                </a:solidFill>
                <a:latin typeface="Arial" panose="020B0604020202020204" pitchFamily="34" charset="0"/>
              </a:rPr>
              <a:t>by default, the compiler cannot infer if the value remains the same between write operations (in C++ parlance, it is volatile)</a:t>
            </a:r>
          </a:p>
          <a:p>
            <a:pPr lvl="2"/>
            <a:r>
              <a:rPr lang="en-US">
                <a:solidFill>
                  <a:srgbClr val="000000"/>
                </a:solidFill>
                <a:latin typeface="Arial" panose="020B0604020202020204" pitchFamily="34" charset="0"/>
              </a:rPr>
              <a:t>Effect on writing on specific addresses is unknown to the compiler -&gt; crash? Block HW?</a:t>
            </a:r>
          </a:p>
          <a:p>
            <a:pPr lvl="1"/>
            <a:r>
              <a:rPr lang="en-US">
                <a:solidFill>
                  <a:srgbClr val="000000"/>
                </a:solidFill>
                <a:latin typeface="Arial" panose="020B0604020202020204" pitchFamily="34" charset="0"/>
              </a:rPr>
              <a:t>Performance enhancements not otherwise available</a:t>
            </a:r>
          </a:p>
          <a:p>
            <a:pPr lvl="1"/>
            <a:r>
              <a:rPr lang="en-US">
                <a:solidFill>
                  <a:srgbClr val="000000"/>
                </a:solidFill>
                <a:latin typeface="Arial" panose="020B0604020202020204" pitchFamily="34" charset="0"/>
              </a:rPr>
              <a:t>Calls to functions written in other languages, like C++</a:t>
            </a:r>
          </a:p>
          <a:p>
            <a:pPr lvl="1"/>
            <a:r>
              <a:rPr lang="en-US">
                <a:solidFill>
                  <a:srgbClr val="000000"/>
                </a:solidFill>
                <a:latin typeface="Arial" panose="020B0604020202020204" pitchFamily="34" charset="0"/>
                <a:ea typeface="Source Sans Pro" panose="020B0503030403020204" pitchFamily="34" charset="0"/>
              </a:rPr>
              <a:t>Convenience (“trust me, I know what I am doing”)</a:t>
            </a:r>
            <a:endParaRPr lang="en-US">
              <a:solidFill>
                <a:srgbClr val="000000"/>
              </a:solidFill>
              <a:latin typeface="Source Sans Pro" panose="020B0503030403020204" pitchFamily="34" charset="0"/>
              <a:ea typeface="Source Sans Pro" panose="020B0503030403020204" pitchFamily="34" charset="0"/>
            </a:endParaRPr>
          </a:p>
          <a:p>
            <a:pPr marL="457200" lvl="1" indent="0">
              <a:buNone/>
            </a:pPr>
            <a:endParaRPr lang="en-US" b="1">
              <a:solidFill>
                <a:srgbClr val="000000"/>
              </a:solidFill>
              <a:latin typeface="Source Sans Pro" panose="020B0503030403020204" pitchFamily="34" charset="0"/>
              <a:ea typeface="Source Sans Pro" panose="020B0503030403020204" pitchFamily="34" charset="0"/>
            </a:endParaRPr>
          </a:p>
        </p:txBody>
      </p:sp>
      <p:sp>
        <p:nvSpPr>
          <p:cNvPr id="4" name="Date Placeholder 3">
            <a:extLst>
              <a:ext uri="{FF2B5EF4-FFF2-40B4-BE49-F238E27FC236}">
                <a16:creationId xmlns:a16="http://schemas.microsoft.com/office/drawing/2014/main" id="{16C7964A-032D-5940-0457-7C830E44B80A}"/>
              </a:ext>
            </a:extLst>
          </p:cNvPr>
          <p:cNvSpPr>
            <a:spLocks noGrp="1"/>
          </p:cNvSpPr>
          <p:nvPr>
            <p:ph type="dt" sz="half" idx="2"/>
          </p:nvPr>
        </p:nvSpPr>
        <p:spPr/>
        <p:txBody>
          <a:bodyPr/>
          <a:lstStyle/>
          <a:p>
            <a:fld id="{9A693893-F0F9-4ED9-B516-CE2C9C8A4DDB}" type="datetime3">
              <a:rPr lang="en-US" smtClean="0"/>
              <a:pPr/>
              <a:t>30 April 2025</a:t>
            </a:fld>
            <a:endParaRPr lang="en-US"/>
          </a:p>
        </p:txBody>
      </p:sp>
      <p:sp>
        <p:nvSpPr>
          <p:cNvPr id="5" name="Footer Placeholder 4">
            <a:extLst>
              <a:ext uri="{FF2B5EF4-FFF2-40B4-BE49-F238E27FC236}">
                <a16:creationId xmlns:a16="http://schemas.microsoft.com/office/drawing/2014/main" id="{7CBA950D-B1FD-3830-073D-3E26D1A8B432}"/>
              </a:ext>
            </a:extLst>
          </p:cNvPr>
          <p:cNvSpPr>
            <a:spLocks noGrp="1"/>
          </p:cNvSpPr>
          <p:nvPr>
            <p:ph type="ftr" sz="quarter" idx="3"/>
          </p:nvPr>
        </p:nvSpPr>
        <p:spPr/>
        <p:txBody>
          <a:bodyPr/>
          <a:lstStyle/>
          <a:p>
            <a:endParaRPr lang="en-US"/>
          </a:p>
        </p:txBody>
      </p:sp>
      <p:sp>
        <p:nvSpPr>
          <p:cNvPr id="6" name="Slide Number Placeholder 5">
            <a:extLst>
              <a:ext uri="{FF2B5EF4-FFF2-40B4-BE49-F238E27FC236}">
                <a16:creationId xmlns:a16="http://schemas.microsoft.com/office/drawing/2014/main" id="{CBE8CA46-4055-2825-F1D0-B1DE712BF0CF}"/>
              </a:ext>
            </a:extLst>
          </p:cNvPr>
          <p:cNvSpPr>
            <a:spLocks noGrp="1"/>
          </p:cNvSpPr>
          <p:nvPr>
            <p:ph type="sldNum" sz="quarter" idx="4"/>
          </p:nvPr>
        </p:nvSpPr>
        <p:spPr/>
        <p:txBody>
          <a:bodyPr/>
          <a:lstStyle/>
          <a:p>
            <a:fld id="{D16E7E41-7F23-8141-8D13-41C713F32723}" type="slidenum">
              <a:rPr lang="en-FR" smtClean="0"/>
              <a:pPr/>
              <a:t>22</a:t>
            </a:fld>
            <a:endParaRPr lang="en-FR"/>
          </a:p>
        </p:txBody>
      </p:sp>
    </p:spTree>
    <p:extLst>
      <p:ext uri="{BB962C8B-B14F-4D97-AF65-F5344CB8AC3E}">
        <p14:creationId xmlns:p14="http://schemas.microsoft.com/office/powerpoint/2010/main" val="3119403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extLst>
    <p:ext uri="{6950BFC3-D8DA-4A85-94F7-54DA5524770B}">
      <p188:commentRel xmlns:p188="http://schemas.microsoft.com/office/powerpoint/2018/8/main" r:id="rId2"/>
    </p:ext>
  </p:extLs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E859B1-169D-EA09-7C41-B2436892BE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D51AD4-3586-43EB-769A-F248B8D49162}"/>
              </a:ext>
            </a:extLst>
          </p:cNvPr>
          <p:cNvSpPr>
            <a:spLocks noGrp="1"/>
          </p:cNvSpPr>
          <p:nvPr>
            <p:ph type="title"/>
          </p:nvPr>
        </p:nvSpPr>
        <p:spPr/>
        <p:txBody>
          <a:bodyPr/>
          <a:lstStyle/>
          <a:p>
            <a:r>
              <a:rPr lang="en-US"/>
              <a:t>Unsafe “superpowers”</a:t>
            </a:r>
          </a:p>
        </p:txBody>
      </p:sp>
      <p:sp>
        <p:nvSpPr>
          <p:cNvPr id="3" name="Content Placeholder 2">
            <a:extLst>
              <a:ext uri="{FF2B5EF4-FFF2-40B4-BE49-F238E27FC236}">
                <a16:creationId xmlns:a16="http://schemas.microsoft.com/office/drawing/2014/main" id="{5DD09B8F-2876-EA76-AA0C-FA9A54C2EB07}"/>
              </a:ext>
            </a:extLst>
          </p:cNvPr>
          <p:cNvSpPr>
            <a:spLocks noGrp="1"/>
          </p:cNvSpPr>
          <p:nvPr>
            <p:ph idx="1"/>
          </p:nvPr>
        </p:nvSpPr>
        <p:spPr>
          <a:xfrm>
            <a:off x="936170" y="1627415"/>
            <a:ext cx="10722430" cy="4588328"/>
          </a:xfrm>
        </p:spPr>
        <p:txBody>
          <a:bodyPr>
            <a:normAutofit/>
          </a:bodyPr>
          <a:lstStyle/>
          <a:p>
            <a:r>
              <a:rPr lang="en-US" b="0" i="0">
                <a:solidFill>
                  <a:srgbClr val="000000"/>
                </a:solidFill>
                <a:effectLst/>
                <a:latin typeface="Arial" panose="020B0604020202020204" pitchFamily="34" charset="0"/>
              </a:rPr>
              <a:t>Dereference a raw pointer</a:t>
            </a:r>
          </a:p>
          <a:p>
            <a:r>
              <a:rPr lang="en-US" b="0" i="0">
                <a:solidFill>
                  <a:srgbClr val="000000"/>
                </a:solidFill>
                <a:effectLst/>
                <a:latin typeface="Arial" panose="020B0604020202020204" pitchFamily="34" charset="0"/>
              </a:rPr>
              <a:t>Call an unsafe function or method</a:t>
            </a:r>
          </a:p>
          <a:p>
            <a:r>
              <a:rPr lang="en-US" b="0" i="0">
                <a:solidFill>
                  <a:srgbClr val="000000"/>
                </a:solidFill>
                <a:effectLst/>
                <a:latin typeface="Arial" panose="020B0604020202020204" pitchFamily="34" charset="0"/>
              </a:rPr>
              <a:t>Access or modify a mutable static variable</a:t>
            </a:r>
          </a:p>
          <a:p>
            <a:r>
              <a:rPr lang="en-US" b="0" i="0">
                <a:solidFill>
                  <a:srgbClr val="000000"/>
                </a:solidFill>
                <a:effectLst/>
                <a:latin typeface="Arial" panose="020B0604020202020204" pitchFamily="34" charset="0"/>
              </a:rPr>
              <a:t>Implement an unsafe trait (analogous to class methods)</a:t>
            </a:r>
          </a:p>
          <a:p>
            <a:r>
              <a:rPr lang="en-US" b="0" i="0">
                <a:solidFill>
                  <a:srgbClr val="000000"/>
                </a:solidFill>
                <a:effectLst/>
                <a:latin typeface="Arial" panose="020B0604020202020204" pitchFamily="34" charset="0"/>
              </a:rPr>
              <a:t>Access fields in a union</a:t>
            </a:r>
          </a:p>
          <a:p>
            <a:endParaRPr lang="en-US">
              <a:solidFill>
                <a:srgbClr val="000000"/>
              </a:solidFill>
              <a:latin typeface="Arial" panose="020B0604020202020204" pitchFamily="34" charset="0"/>
              <a:ea typeface="Source Sans Pro" panose="020B0503030403020204" pitchFamily="34" charset="0"/>
            </a:endParaRPr>
          </a:p>
          <a:p>
            <a:endParaRPr lang="en-US" b="1">
              <a:solidFill>
                <a:srgbClr val="000000"/>
              </a:solidFill>
              <a:latin typeface="Source Sans Pro" panose="020B0503030403020204" pitchFamily="34" charset="0"/>
              <a:ea typeface="Source Sans Pro" panose="020B0503030403020204" pitchFamily="34" charset="0"/>
            </a:endParaRPr>
          </a:p>
        </p:txBody>
      </p:sp>
      <p:sp>
        <p:nvSpPr>
          <p:cNvPr id="4" name="Date Placeholder 3">
            <a:extLst>
              <a:ext uri="{FF2B5EF4-FFF2-40B4-BE49-F238E27FC236}">
                <a16:creationId xmlns:a16="http://schemas.microsoft.com/office/drawing/2014/main" id="{5069CB95-7719-997A-F6BA-D53D16F85D7E}"/>
              </a:ext>
            </a:extLst>
          </p:cNvPr>
          <p:cNvSpPr>
            <a:spLocks noGrp="1"/>
          </p:cNvSpPr>
          <p:nvPr>
            <p:ph type="dt" sz="half" idx="2"/>
          </p:nvPr>
        </p:nvSpPr>
        <p:spPr/>
        <p:txBody>
          <a:bodyPr/>
          <a:lstStyle/>
          <a:p>
            <a:fld id="{9A693893-F0F9-4ED9-B516-CE2C9C8A4DDB}" type="datetime3">
              <a:rPr lang="en-US" smtClean="0"/>
              <a:pPr/>
              <a:t>30 April 2025</a:t>
            </a:fld>
            <a:endParaRPr lang="en-US"/>
          </a:p>
        </p:txBody>
      </p:sp>
      <p:sp>
        <p:nvSpPr>
          <p:cNvPr id="5" name="Footer Placeholder 4">
            <a:extLst>
              <a:ext uri="{FF2B5EF4-FFF2-40B4-BE49-F238E27FC236}">
                <a16:creationId xmlns:a16="http://schemas.microsoft.com/office/drawing/2014/main" id="{8231230B-BFEF-27AF-3C79-FE29EF3E2F9D}"/>
              </a:ext>
            </a:extLst>
          </p:cNvPr>
          <p:cNvSpPr>
            <a:spLocks noGrp="1"/>
          </p:cNvSpPr>
          <p:nvPr>
            <p:ph type="ftr" sz="quarter" idx="3"/>
          </p:nvPr>
        </p:nvSpPr>
        <p:spPr/>
        <p:txBody>
          <a:bodyPr/>
          <a:lstStyle/>
          <a:p>
            <a:endParaRPr lang="en-US"/>
          </a:p>
        </p:txBody>
      </p:sp>
      <p:sp>
        <p:nvSpPr>
          <p:cNvPr id="6" name="Slide Number Placeholder 5">
            <a:extLst>
              <a:ext uri="{FF2B5EF4-FFF2-40B4-BE49-F238E27FC236}">
                <a16:creationId xmlns:a16="http://schemas.microsoft.com/office/drawing/2014/main" id="{734B5A4A-B70F-6E13-CBB1-81D2878B3452}"/>
              </a:ext>
            </a:extLst>
          </p:cNvPr>
          <p:cNvSpPr>
            <a:spLocks noGrp="1"/>
          </p:cNvSpPr>
          <p:nvPr>
            <p:ph type="sldNum" sz="quarter" idx="4"/>
          </p:nvPr>
        </p:nvSpPr>
        <p:spPr/>
        <p:txBody>
          <a:bodyPr/>
          <a:lstStyle/>
          <a:p>
            <a:fld id="{D16E7E41-7F23-8141-8D13-41C713F32723}" type="slidenum">
              <a:rPr lang="en-FR" smtClean="0"/>
              <a:pPr/>
              <a:t>23</a:t>
            </a:fld>
            <a:endParaRPr lang="en-FR"/>
          </a:p>
        </p:txBody>
      </p:sp>
      <p:sp>
        <p:nvSpPr>
          <p:cNvPr id="13" name="ZoneTexte 12">
            <a:extLst>
              <a:ext uri="{FF2B5EF4-FFF2-40B4-BE49-F238E27FC236}">
                <a16:creationId xmlns:a16="http://schemas.microsoft.com/office/drawing/2014/main" id="{A7019A08-DD98-EFB8-6CA1-C1723BA50EF4}"/>
              </a:ext>
            </a:extLst>
          </p:cNvPr>
          <p:cNvSpPr txBox="1"/>
          <p:nvPr/>
        </p:nvSpPr>
        <p:spPr>
          <a:xfrm>
            <a:off x="1179739" y="4546057"/>
            <a:ext cx="7573736" cy="1200329"/>
          </a:xfrm>
          <a:prstGeom prst="rect">
            <a:avLst/>
          </a:prstGeom>
          <a:noFill/>
        </p:spPr>
        <p:txBody>
          <a:bodyPr wrap="square">
            <a:spAutoFit/>
          </a:bodyPr>
          <a:lstStyle/>
          <a:p>
            <a:r>
              <a:rPr lang="en-US" i="1" dirty="0"/>
              <a:t>Using unsafe to take one of the five actions (superpowers) just discussed isn’t wrong or even frowned upon. But it is trickier to get unsafe code correct because the compiler can’t help uphold memory safety.   -- Rust Book</a:t>
            </a:r>
            <a:endParaRPr lang="fr-FR" i="1" dirty="0"/>
          </a:p>
        </p:txBody>
      </p:sp>
    </p:spTree>
    <p:extLst>
      <p:ext uri="{BB962C8B-B14F-4D97-AF65-F5344CB8AC3E}">
        <p14:creationId xmlns:p14="http://schemas.microsoft.com/office/powerpoint/2010/main" val="3198654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7C07DC-8204-5981-7540-193584859F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2CE194-688B-907A-BCD9-3863E338D612}"/>
              </a:ext>
            </a:extLst>
          </p:cNvPr>
          <p:cNvSpPr>
            <a:spLocks noGrp="1"/>
          </p:cNvSpPr>
          <p:nvPr>
            <p:ph type="title"/>
          </p:nvPr>
        </p:nvSpPr>
        <p:spPr/>
        <p:txBody>
          <a:bodyPr/>
          <a:lstStyle/>
          <a:p>
            <a:r>
              <a:rPr lang="en-US" dirty="0"/>
              <a:t>Example: Reading a raw pointer (HW)</a:t>
            </a:r>
          </a:p>
        </p:txBody>
      </p:sp>
      <p:sp>
        <p:nvSpPr>
          <p:cNvPr id="4" name="Date Placeholder 3">
            <a:extLst>
              <a:ext uri="{FF2B5EF4-FFF2-40B4-BE49-F238E27FC236}">
                <a16:creationId xmlns:a16="http://schemas.microsoft.com/office/drawing/2014/main" id="{DF0B327A-BF3C-CAF7-9937-3F46A379B02E}"/>
              </a:ext>
            </a:extLst>
          </p:cNvPr>
          <p:cNvSpPr>
            <a:spLocks noGrp="1"/>
          </p:cNvSpPr>
          <p:nvPr>
            <p:ph type="dt" sz="half" idx="2"/>
          </p:nvPr>
        </p:nvSpPr>
        <p:spPr/>
        <p:txBody>
          <a:bodyPr/>
          <a:lstStyle/>
          <a:p>
            <a:fld id="{9A693893-F0F9-4ED9-B516-CE2C9C8A4DDB}" type="datetime3">
              <a:rPr lang="en-US" smtClean="0"/>
              <a:pPr/>
              <a:t>30 April 2025</a:t>
            </a:fld>
            <a:endParaRPr lang="en-US"/>
          </a:p>
        </p:txBody>
      </p:sp>
      <p:sp>
        <p:nvSpPr>
          <p:cNvPr id="5" name="Footer Placeholder 4">
            <a:extLst>
              <a:ext uri="{FF2B5EF4-FFF2-40B4-BE49-F238E27FC236}">
                <a16:creationId xmlns:a16="http://schemas.microsoft.com/office/drawing/2014/main" id="{D6621C30-DC4C-4A32-F336-D164B1F690EA}"/>
              </a:ext>
            </a:extLst>
          </p:cNvPr>
          <p:cNvSpPr>
            <a:spLocks noGrp="1"/>
          </p:cNvSpPr>
          <p:nvPr>
            <p:ph type="ftr" sz="quarter" idx="3"/>
          </p:nvPr>
        </p:nvSpPr>
        <p:spPr/>
        <p:txBody>
          <a:bodyPr/>
          <a:lstStyle/>
          <a:p>
            <a:endParaRPr lang="en-US"/>
          </a:p>
        </p:txBody>
      </p:sp>
      <p:sp>
        <p:nvSpPr>
          <p:cNvPr id="6" name="Slide Number Placeholder 5">
            <a:extLst>
              <a:ext uri="{FF2B5EF4-FFF2-40B4-BE49-F238E27FC236}">
                <a16:creationId xmlns:a16="http://schemas.microsoft.com/office/drawing/2014/main" id="{A6826BD4-DEB0-F2D2-FAA0-0AC37CD30FE9}"/>
              </a:ext>
            </a:extLst>
          </p:cNvPr>
          <p:cNvSpPr>
            <a:spLocks noGrp="1"/>
          </p:cNvSpPr>
          <p:nvPr>
            <p:ph type="sldNum" sz="quarter" idx="4"/>
          </p:nvPr>
        </p:nvSpPr>
        <p:spPr/>
        <p:txBody>
          <a:bodyPr/>
          <a:lstStyle/>
          <a:p>
            <a:fld id="{D16E7E41-7F23-8141-8D13-41C713F32723}" type="slidenum">
              <a:rPr lang="en-FR" smtClean="0"/>
              <a:pPr/>
              <a:t>24</a:t>
            </a:fld>
            <a:endParaRPr lang="en-FR"/>
          </a:p>
        </p:txBody>
      </p:sp>
      <p:pic>
        <p:nvPicPr>
          <p:cNvPr id="7" name="Image 6">
            <a:extLst>
              <a:ext uri="{FF2B5EF4-FFF2-40B4-BE49-F238E27FC236}">
                <a16:creationId xmlns:a16="http://schemas.microsoft.com/office/drawing/2014/main" id="{E2DF3122-05A5-6D12-2EAC-1B93D6F393FD}"/>
              </a:ext>
            </a:extLst>
          </p:cNvPr>
          <p:cNvPicPr>
            <a:picLocks noChangeAspect="1"/>
          </p:cNvPicPr>
          <p:nvPr/>
        </p:nvPicPr>
        <p:blipFill>
          <a:blip r:embed="rId4"/>
          <a:stretch>
            <a:fillRect/>
          </a:stretch>
        </p:blipFill>
        <p:spPr>
          <a:xfrm>
            <a:off x="984025" y="1501568"/>
            <a:ext cx="4457974" cy="1527733"/>
          </a:xfrm>
          <a:prstGeom prst="rect">
            <a:avLst/>
          </a:prstGeom>
        </p:spPr>
      </p:pic>
      <p:pic>
        <p:nvPicPr>
          <p:cNvPr id="9" name="Image 8">
            <a:extLst>
              <a:ext uri="{FF2B5EF4-FFF2-40B4-BE49-F238E27FC236}">
                <a16:creationId xmlns:a16="http://schemas.microsoft.com/office/drawing/2014/main" id="{22862F8E-405F-4DB8-9E32-FF8883261DBD}"/>
              </a:ext>
            </a:extLst>
          </p:cNvPr>
          <p:cNvPicPr>
            <a:picLocks noChangeAspect="1"/>
          </p:cNvPicPr>
          <p:nvPr/>
        </p:nvPicPr>
        <p:blipFill>
          <a:blip r:embed="rId5"/>
          <a:stretch>
            <a:fillRect/>
          </a:stretch>
        </p:blipFill>
        <p:spPr>
          <a:xfrm>
            <a:off x="4987719" y="2370014"/>
            <a:ext cx="6820359" cy="1680556"/>
          </a:xfrm>
          <a:prstGeom prst="rect">
            <a:avLst/>
          </a:prstGeom>
        </p:spPr>
      </p:pic>
      <p:pic>
        <p:nvPicPr>
          <p:cNvPr id="15" name="Image 14">
            <a:extLst>
              <a:ext uri="{FF2B5EF4-FFF2-40B4-BE49-F238E27FC236}">
                <a16:creationId xmlns:a16="http://schemas.microsoft.com/office/drawing/2014/main" id="{01E38710-3A76-0C0B-9527-D6ACEB936311}"/>
              </a:ext>
            </a:extLst>
          </p:cNvPr>
          <p:cNvPicPr>
            <a:picLocks noChangeAspect="1"/>
          </p:cNvPicPr>
          <p:nvPr/>
        </p:nvPicPr>
        <p:blipFill>
          <a:blip r:embed="rId6"/>
          <a:stretch>
            <a:fillRect/>
          </a:stretch>
        </p:blipFill>
        <p:spPr>
          <a:xfrm>
            <a:off x="905489" y="3905328"/>
            <a:ext cx="4395788" cy="1574537"/>
          </a:xfrm>
          <a:prstGeom prst="rect">
            <a:avLst/>
          </a:prstGeom>
        </p:spPr>
      </p:pic>
      <p:sp>
        <p:nvSpPr>
          <p:cNvPr id="17" name="ZoneTexte 16">
            <a:extLst>
              <a:ext uri="{FF2B5EF4-FFF2-40B4-BE49-F238E27FC236}">
                <a16:creationId xmlns:a16="http://schemas.microsoft.com/office/drawing/2014/main" id="{B0797096-0EEC-0268-4FA7-36EC620E7D0D}"/>
              </a:ext>
            </a:extLst>
          </p:cNvPr>
          <p:cNvSpPr txBox="1"/>
          <p:nvPr/>
        </p:nvSpPr>
        <p:spPr>
          <a:xfrm>
            <a:off x="253377" y="6031210"/>
            <a:ext cx="5995958" cy="461665"/>
          </a:xfrm>
          <a:prstGeom prst="rect">
            <a:avLst/>
          </a:prstGeom>
          <a:noFill/>
        </p:spPr>
        <p:txBody>
          <a:bodyPr wrap="square">
            <a:spAutoFit/>
          </a:bodyPr>
          <a:lstStyle/>
          <a:p>
            <a:r>
              <a:rPr lang="fr-FR" sz="1200">
                <a:hlinkClick r:id="rId7"/>
              </a:rPr>
              <a:t>https://doc.rust-lang.org/book/ch20-01-unsafe-rust.html</a:t>
            </a:r>
            <a:endParaRPr lang="fr-FR" sz="1200"/>
          </a:p>
          <a:p>
            <a:endParaRPr lang="fr-FR" sz="1200"/>
          </a:p>
        </p:txBody>
      </p:sp>
      <p:sp>
        <p:nvSpPr>
          <p:cNvPr id="18" name="ZoneTexte 17">
            <a:extLst>
              <a:ext uri="{FF2B5EF4-FFF2-40B4-BE49-F238E27FC236}">
                <a16:creationId xmlns:a16="http://schemas.microsoft.com/office/drawing/2014/main" id="{DB360564-72BE-ADBF-A110-A99703DA96FB}"/>
              </a:ext>
            </a:extLst>
          </p:cNvPr>
          <p:cNvSpPr txBox="1"/>
          <p:nvPr/>
        </p:nvSpPr>
        <p:spPr>
          <a:xfrm>
            <a:off x="5441999" y="4092690"/>
            <a:ext cx="6299346" cy="1323439"/>
          </a:xfrm>
          <a:prstGeom prst="rect">
            <a:avLst/>
          </a:prstGeom>
          <a:noFill/>
        </p:spPr>
        <p:txBody>
          <a:bodyPr wrap="square" rtlCol="0">
            <a:spAutoFit/>
          </a:bodyPr>
          <a:lstStyle/>
          <a:p>
            <a:r>
              <a:rPr lang="fr-FR" sz="1600" dirty="0" err="1"/>
              <a:t>Formal</a:t>
            </a:r>
            <a:r>
              <a:rPr lang="fr-FR" sz="1600" dirty="0"/>
              <a:t> </a:t>
            </a:r>
            <a:r>
              <a:rPr lang="fr-FR" sz="1600" dirty="0" err="1"/>
              <a:t>methods</a:t>
            </a:r>
            <a:r>
              <a:rPr lang="fr-FR" sz="1600" dirty="0"/>
              <a:t> </a:t>
            </a:r>
            <a:r>
              <a:rPr lang="fr-FR" sz="1600" dirty="0" err="1"/>
              <a:t>would</a:t>
            </a:r>
            <a:r>
              <a:rPr lang="fr-FR" sz="1600" dirty="0"/>
              <a:t>:</a:t>
            </a:r>
          </a:p>
          <a:p>
            <a:pPr marL="285750" indent="-285750">
              <a:buFont typeface="Arial" panose="020B0604020202020204" pitchFamily="34" charset="0"/>
              <a:buChar char="•"/>
            </a:pPr>
            <a:r>
              <a:rPr lang="fr-FR" sz="1600" dirty="0" err="1"/>
              <a:t>Modelize</a:t>
            </a:r>
            <a:r>
              <a:rPr lang="fr-FR" sz="1600" dirty="0"/>
              <a:t> memory </a:t>
            </a:r>
            <a:r>
              <a:rPr lang="fr-FR" sz="1600" dirty="0" err="1"/>
              <a:t>access</a:t>
            </a:r>
            <a:r>
              <a:rPr lang="fr-FR" sz="1600" dirty="0"/>
              <a:t>, inclusive of </a:t>
            </a:r>
            <a:r>
              <a:rPr lang="fr-FR" sz="1600" dirty="0" err="1"/>
              <a:t>absolute</a:t>
            </a:r>
            <a:r>
              <a:rPr lang="fr-FR" sz="1600" dirty="0"/>
              <a:t> </a:t>
            </a:r>
            <a:r>
              <a:rPr lang="fr-FR" sz="1600" dirty="0" err="1"/>
              <a:t>addresses</a:t>
            </a:r>
            <a:r>
              <a:rPr lang="fr-FR" sz="1600" dirty="0"/>
              <a:t> like </a:t>
            </a:r>
            <a:r>
              <a:rPr lang="fr-FR" sz="1600" dirty="0" err="1"/>
              <a:t>this</a:t>
            </a:r>
            <a:endParaRPr lang="fr-FR" sz="1600" dirty="0"/>
          </a:p>
          <a:p>
            <a:pPr marL="285750" indent="-285750">
              <a:buFont typeface="Arial" panose="020B0604020202020204" pitchFamily="34" charset="0"/>
              <a:buChar char="•"/>
            </a:pPr>
            <a:r>
              <a:rPr lang="fr-FR" sz="1600" dirty="0"/>
              <a:t>Assume </a:t>
            </a:r>
            <a:r>
              <a:rPr lang="fr-FR" sz="1600" dirty="0" err="1"/>
              <a:t>that</a:t>
            </a:r>
            <a:r>
              <a:rPr lang="fr-FR" sz="1600" dirty="0"/>
              <a:t> value can </a:t>
            </a:r>
            <a:r>
              <a:rPr lang="fr-FR" sz="1600" dirty="0" err="1"/>
              <a:t>be</a:t>
            </a:r>
            <a:r>
              <a:rPr lang="fr-FR" sz="1600" dirty="0"/>
              <a:t> </a:t>
            </a:r>
            <a:r>
              <a:rPr lang="fr-FR" sz="1600" dirty="0" err="1"/>
              <a:t>anything</a:t>
            </a:r>
            <a:r>
              <a:rPr lang="fr-FR" sz="1600" dirty="0"/>
              <a:t> (volatile)</a:t>
            </a:r>
          </a:p>
          <a:p>
            <a:pPr marL="285750" indent="-285750">
              <a:buFont typeface="Arial" panose="020B0604020202020204" pitchFamily="34" charset="0"/>
              <a:buChar char="•"/>
            </a:pPr>
            <a:r>
              <a:rPr lang="fr-FR" sz="1600" dirty="0"/>
              <a:t>Be able to </a:t>
            </a:r>
            <a:r>
              <a:rPr lang="fr-FR" sz="1600" dirty="0" err="1"/>
              <a:t>detect</a:t>
            </a:r>
            <a:r>
              <a:rPr lang="fr-FR" sz="1600" dirty="0"/>
              <a:t> </a:t>
            </a:r>
            <a:r>
              <a:rPr lang="fr-FR" sz="1600" dirty="0" err="1"/>
              <a:t>problems</a:t>
            </a:r>
            <a:r>
              <a:rPr lang="fr-FR" sz="1600" dirty="0"/>
              <a:t> </a:t>
            </a:r>
            <a:r>
              <a:rPr lang="fr-FR" sz="1600" dirty="0" err="1"/>
              <a:t>during</a:t>
            </a:r>
            <a:r>
              <a:rPr lang="fr-FR" sz="1600" dirty="0"/>
              <a:t> </a:t>
            </a:r>
            <a:r>
              <a:rPr lang="fr-FR" sz="1600" dirty="0" err="1"/>
              <a:t>ptr</a:t>
            </a:r>
            <a:r>
              <a:rPr lang="fr-FR" sz="1600" dirty="0"/>
              <a:t> </a:t>
            </a:r>
            <a:r>
              <a:rPr lang="fr-FR" sz="1600" dirty="0" err="1"/>
              <a:t>arithmetic</a:t>
            </a:r>
            <a:endParaRPr lang="fr-FR" sz="1600" dirty="0"/>
          </a:p>
        </p:txBody>
      </p:sp>
      <p:pic>
        <p:nvPicPr>
          <p:cNvPr id="8" name="Image 7">
            <a:extLst>
              <a:ext uri="{FF2B5EF4-FFF2-40B4-BE49-F238E27FC236}">
                <a16:creationId xmlns:a16="http://schemas.microsoft.com/office/drawing/2014/main" id="{E3B50518-8DCC-65EC-D447-B528CDFB52AE}"/>
              </a:ext>
            </a:extLst>
          </p:cNvPr>
          <p:cNvPicPr>
            <a:picLocks noChangeAspect="1"/>
          </p:cNvPicPr>
          <p:nvPr/>
        </p:nvPicPr>
        <p:blipFill>
          <a:blip r:embed="rId8"/>
          <a:stretch>
            <a:fillRect/>
          </a:stretch>
        </p:blipFill>
        <p:spPr>
          <a:xfrm>
            <a:off x="3808988" y="5534209"/>
            <a:ext cx="6885267" cy="350550"/>
          </a:xfrm>
          <a:prstGeom prst="rect">
            <a:avLst/>
          </a:prstGeom>
        </p:spPr>
      </p:pic>
      <p:sp>
        <p:nvSpPr>
          <p:cNvPr id="3" name="ZoneTexte 2">
            <a:extLst>
              <a:ext uri="{FF2B5EF4-FFF2-40B4-BE49-F238E27FC236}">
                <a16:creationId xmlns:a16="http://schemas.microsoft.com/office/drawing/2014/main" id="{2CCC0694-F2B4-7F5A-F178-EA0A69DBAE5E}"/>
              </a:ext>
            </a:extLst>
          </p:cNvPr>
          <p:cNvSpPr txBox="1"/>
          <p:nvPr/>
        </p:nvSpPr>
        <p:spPr>
          <a:xfrm>
            <a:off x="905489" y="3030132"/>
            <a:ext cx="6299346" cy="830997"/>
          </a:xfrm>
          <a:prstGeom prst="rect">
            <a:avLst/>
          </a:prstGeom>
          <a:noFill/>
        </p:spPr>
        <p:txBody>
          <a:bodyPr wrap="square" rtlCol="0">
            <a:spAutoFit/>
          </a:bodyPr>
          <a:lstStyle/>
          <a:p>
            <a:r>
              <a:rPr lang="fr-FR" sz="1600" dirty="0" err="1"/>
              <a:t>Consequences</a:t>
            </a:r>
            <a:endParaRPr lang="fr-FR" sz="1600" dirty="0"/>
          </a:p>
          <a:p>
            <a:pPr marL="285750" indent="-285750">
              <a:buFont typeface="Arial" panose="020B0604020202020204" pitchFamily="34" charset="0"/>
              <a:buChar char="•"/>
            </a:pPr>
            <a:r>
              <a:rPr lang="fr-FR" sz="1600" dirty="0"/>
              <a:t>User </a:t>
            </a:r>
            <a:r>
              <a:rPr lang="fr-FR" sz="1600" dirty="0" err="1"/>
              <a:t>space</a:t>
            </a:r>
            <a:r>
              <a:rPr lang="fr-FR" sz="1600" dirty="0"/>
              <a:t> -&gt; segmentation </a:t>
            </a:r>
            <a:r>
              <a:rPr lang="fr-FR" sz="1600" dirty="0" err="1"/>
              <a:t>fault</a:t>
            </a:r>
            <a:endParaRPr lang="fr-FR" sz="1600" dirty="0"/>
          </a:p>
          <a:p>
            <a:pPr marL="285750" indent="-285750">
              <a:buFont typeface="Arial" panose="020B0604020202020204" pitchFamily="34" charset="0"/>
              <a:buChar char="•"/>
            </a:pPr>
            <a:r>
              <a:rPr lang="fr-FR" sz="1600" dirty="0"/>
              <a:t>Kernel </a:t>
            </a:r>
            <a:r>
              <a:rPr lang="fr-FR" sz="1600" dirty="0" err="1"/>
              <a:t>space</a:t>
            </a:r>
            <a:r>
              <a:rPr lang="fr-FR" sz="1600" dirty="0"/>
              <a:t> -&gt; </a:t>
            </a:r>
            <a:r>
              <a:rPr lang="fr-FR" sz="1600" dirty="0" err="1"/>
              <a:t>unstable</a:t>
            </a:r>
            <a:r>
              <a:rPr lang="fr-FR" sz="1600" dirty="0"/>
              <a:t> OS</a:t>
            </a:r>
          </a:p>
        </p:txBody>
      </p:sp>
    </p:spTree>
    <p:extLst>
      <p:ext uri="{BB962C8B-B14F-4D97-AF65-F5344CB8AC3E}">
        <p14:creationId xmlns:p14="http://schemas.microsoft.com/office/powerpoint/2010/main" val="3022684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3" grpId="0"/>
    </p:bldLst>
  </p:timing>
  <p:extLst>
    <p:ext uri="{6950BFC3-D8DA-4A85-94F7-54DA5524770B}">
      <p188:commentRel xmlns:p188="http://schemas.microsoft.com/office/powerpoint/2018/8/main" r:id="rId3"/>
    </p:ext>
  </p:extLs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A3E57A-5F9B-6FEE-C51D-B2D69CF18A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55644F-9992-613C-178C-77994B35AC91}"/>
              </a:ext>
            </a:extLst>
          </p:cNvPr>
          <p:cNvSpPr>
            <a:spLocks noGrp="1"/>
          </p:cNvSpPr>
          <p:nvPr>
            <p:ph type="title"/>
          </p:nvPr>
        </p:nvSpPr>
        <p:spPr/>
        <p:txBody>
          <a:bodyPr/>
          <a:lstStyle/>
          <a:p>
            <a:r>
              <a:rPr lang="en-US"/>
              <a:t>Runtime errors in “safe” code in Rust</a:t>
            </a:r>
          </a:p>
        </p:txBody>
      </p:sp>
      <p:sp>
        <p:nvSpPr>
          <p:cNvPr id="3" name="Content Placeholder 2">
            <a:extLst>
              <a:ext uri="{FF2B5EF4-FFF2-40B4-BE49-F238E27FC236}">
                <a16:creationId xmlns:a16="http://schemas.microsoft.com/office/drawing/2014/main" id="{807B0B9F-C84C-1082-EFFC-48150AD33423}"/>
              </a:ext>
            </a:extLst>
          </p:cNvPr>
          <p:cNvSpPr>
            <a:spLocks noGrp="1"/>
          </p:cNvSpPr>
          <p:nvPr>
            <p:ph idx="1"/>
          </p:nvPr>
        </p:nvSpPr>
        <p:spPr>
          <a:xfrm>
            <a:off x="936170" y="1627415"/>
            <a:ext cx="10417630" cy="4588328"/>
          </a:xfrm>
        </p:spPr>
        <p:txBody>
          <a:bodyPr>
            <a:normAutofit/>
          </a:bodyPr>
          <a:lstStyle/>
          <a:p>
            <a:pPr>
              <a:lnSpc>
                <a:spcPct val="100000"/>
              </a:lnSpc>
            </a:pPr>
            <a:r>
              <a:rPr lang="en-US" dirty="0">
                <a:solidFill>
                  <a:srgbClr val="000000"/>
                </a:solidFill>
                <a:latin typeface="Arial" panose="020B0604020202020204" pitchFamily="34" charset="0"/>
              </a:rPr>
              <a:t>If a dangerous operation:</a:t>
            </a:r>
          </a:p>
          <a:p>
            <a:pPr lvl="1"/>
            <a:r>
              <a:rPr lang="en-US" dirty="0">
                <a:solidFill>
                  <a:srgbClr val="000000"/>
                </a:solidFill>
                <a:latin typeface="Arial" panose="020B0604020202020204" pitchFamily="34" charset="0"/>
              </a:rPr>
              <a:t>Is not forbidden by the compiler</a:t>
            </a:r>
          </a:p>
          <a:p>
            <a:pPr lvl="1"/>
            <a:r>
              <a:rPr lang="en-US" dirty="0">
                <a:solidFill>
                  <a:srgbClr val="000000"/>
                </a:solidFill>
                <a:latin typeface="Arial" panose="020B0604020202020204" pitchFamily="34" charset="0"/>
              </a:rPr>
              <a:t>Is not a recoverable error; OR is recoverable but not handled (i.e. “unwrap”)</a:t>
            </a:r>
          </a:p>
          <a:p>
            <a:pPr lvl="1"/>
            <a:r>
              <a:rPr lang="en-US" dirty="0">
                <a:solidFill>
                  <a:srgbClr val="000000"/>
                </a:solidFill>
                <a:latin typeface="Arial" panose="020B0604020202020204" pitchFamily="34" charset="0"/>
              </a:rPr>
              <a:t>Is experienced at runtime</a:t>
            </a:r>
          </a:p>
          <a:p>
            <a:r>
              <a:rPr lang="en-US" dirty="0">
                <a:solidFill>
                  <a:srgbClr val="000000"/>
                </a:solidFill>
                <a:latin typeface="Arial" panose="020B0604020202020204" pitchFamily="34" charset="0"/>
              </a:rPr>
              <a:t>The thread will enter panic state</a:t>
            </a:r>
          </a:p>
          <a:p>
            <a:pPr lvl="1"/>
            <a:r>
              <a:rPr lang="en-US" dirty="0">
                <a:solidFill>
                  <a:srgbClr val="000000"/>
                </a:solidFill>
                <a:latin typeface="Arial" panose="020B0604020202020204" pitchFamily="34" charset="0"/>
              </a:rPr>
              <a:t>There is no way back to normal execution</a:t>
            </a:r>
          </a:p>
          <a:p>
            <a:pPr lvl="1"/>
            <a:r>
              <a:rPr lang="en-US" dirty="0">
                <a:solidFill>
                  <a:srgbClr val="000000"/>
                </a:solidFill>
                <a:latin typeface="Arial" panose="020B0604020202020204" pitchFamily="34" charset="0"/>
              </a:rPr>
              <a:t>Other threads (if present) can continue – but depending on your overall program, it may lead to undesirable behavior</a:t>
            </a:r>
          </a:p>
          <a:p>
            <a:pPr marL="457200" lvl="1" indent="0">
              <a:buNone/>
            </a:pPr>
            <a:endParaRPr lang="en-US" b="1" dirty="0">
              <a:solidFill>
                <a:srgbClr val="000000"/>
              </a:solidFill>
              <a:latin typeface="Source Sans Pro" panose="020B0503030403020204" pitchFamily="34" charset="0"/>
              <a:ea typeface="Source Sans Pro" panose="020B0503030403020204" pitchFamily="34" charset="0"/>
            </a:endParaRPr>
          </a:p>
        </p:txBody>
      </p:sp>
      <p:sp>
        <p:nvSpPr>
          <p:cNvPr id="4" name="Date Placeholder 3">
            <a:extLst>
              <a:ext uri="{FF2B5EF4-FFF2-40B4-BE49-F238E27FC236}">
                <a16:creationId xmlns:a16="http://schemas.microsoft.com/office/drawing/2014/main" id="{0F4D22DA-B8E2-E3AD-40E3-79BC35D90F68}"/>
              </a:ext>
            </a:extLst>
          </p:cNvPr>
          <p:cNvSpPr>
            <a:spLocks noGrp="1"/>
          </p:cNvSpPr>
          <p:nvPr>
            <p:ph type="dt" sz="half" idx="2"/>
          </p:nvPr>
        </p:nvSpPr>
        <p:spPr/>
        <p:txBody>
          <a:bodyPr/>
          <a:lstStyle/>
          <a:p>
            <a:fld id="{9A693893-F0F9-4ED9-B516-CE2C9C8A4DDB}" type="datetime3">
              <a:rPr lang="en-US" smtClean="0"/>
              <a:pPr/>
              <a:t>30 April 2025</a:t>
            </a:fld>
            <a:endParaRPr lang="en-US"/>
          </a:p>
        </p:txBody>
      </p:sp>
      <p:sp>
        <p:nvSpPr>
          <p:cNvPr id="5" name="Footer Placeholder 4">
            <a:extLst>
              <a:ext uri="{FF2B5EF4-FFF2-40B4-BE49-F238E27FC236}">
                <a16:creationId xmlns:a16="http://schemas.microsoft.com/office/drawing/2014/main" id="{63E58363-C74C-FDF1-978E-65F45635BC05}"/>
              </a:ext>
            </a:extLst>
          </p:cNvPr>
          <p:cNvSpPr>
            <a:spLocks noGrp="1"/>
          </p:cNvSpPr>
          <p:nvPr>
            <p:ph type="ftr" sz="quarter" idx="3"/>
          </p:nvPr>
        </p:nvSpPr>
        <p:spPr/>
        <p:txBody>
          <a:bodyPr/>
          <a:lstStyle/>
          <a:p>
            <a:endParaRPr lang="en-US"/>
          </a:p>
        </p:txBody>
      </p:sp>
      <p:sp>
        <p:nvSpPr>
          <p:cNvPr id="6" name="Slide Number Placeholder 5">
            <a:extLst>
              <a:ext uri="{FF2B5EF4-FFF2-40B4-BE49-F238E27FC236}">
                <a16:creationId xmlns:a16="http://schemas.microsoft.com/office/drawing/2014/main" id="{35038FB9-1DE2-B478-C9FF-7C3481AD02A8}"/>
              </a:ext>
            </a:extLst>
          </p:cNvPr>
          <p:cNvSpPr>
            <a:spLocks noGrp="1"/>
          </p:cNvSpPr>
          <p:nvPr>
            <p:ph type="sldNum" sz="quarter" idx="4"/>
          </p:nvPr>
        </p:nvSpPr>
        <p:spPr/>
        <p:txBody>
          <a:bodyPr/>
          <a:lstStyle/>
          <a:p>
            <a:fld id="{D16E7E41-7F23-8141-8D13-41C713F32723}" type="slidenum">
              <a:rPr lang="en-FR" smtClean="0"/>
              <a:pPr/>
              <a:t>25</a:t>
            </a:fld>
            <a:endParaRPr lang="en-FR"/>
          </a:p>
        </p:txBody>
      </p:sp>
    </p:spTree>
    <p:extLst>
      <p:ext uri="{BB962C8B-B14F-4D97-AF65-F5344CB8AC3E}">
        <p14:creationId xmlns:p14="http://schemas.microsoft.com/office/powerpoint/2010/main" val="368148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extLst>
    <p:ext uri="{6950BFC3-D8DA-4A85-94F7-54DA5524770B}">
      <p188:commentRel xmlns:p188="http://schemas.microsoft.com/office/powerpoint/2018/8/main" r:id="rId2"/>
    </p:ext>
  </p:extLst>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D19BA50-45C7-08F9-05D9-A1EC2E6D7F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9DE4D4-30E1-2AE8-9EB1-D48E14A5250C}"/>
              </a:ext>
            </a:extLst>
          </p:cNvPr>
          <p:cNvSpPr>
            <a:spLocks noGrp="1"/>
          </p:cNvSpPr>
          <p:nvPr>
            <p:ph type="title"/>
          </p:nvPr>
        </p:nvSpPr>
        <p:spPr/>
        <p:txBody>
          <a:bodyPr/>
          <a:lstStyle/>
          <a:p>
            <a:r>
              <a:rPr lang="en-US"/>
              <a:t>Runtime errors in “safe” code in Rust</a:t>
            </a:r>
          </a:p>
        </p:txBody>
      </p:sp>
      <p:sp>
        <p:nvSpPr>
          <p:cNvPr id="4" name="Date Placeholder 3">
            <a:extLst>
              <a:ext uri="{FF2B5EF4-FFF2-40B4-BE49-F238E27FC236}">
                <a16:creationId xmlns:a16="http://schemas.microsoft.com/office/drawing/2014/main" id="{5BD2183B-BA05-D81D-02AF-B8EE57D8F085}"/>
              </a:ext>
            </a:extLst>
          </p:cNvPr>
          <p:cNvSpPr>
            <a:spLocks noGrp="1"/>
          </p:cNvSpPr>
          <p:nvPr>
            <p:ph type="dt" sz="half" idx="2"/>
          </p:nvPr>
        </p:nvSpPr>
        <p:spPr/>
        <p:txBody>
          <a:bodyPr/>
          <a:lstStyle/>
          <a:p>
            <a:fld id="{9A693893-F0F9-4ED9-B516-CE2C9C8A4DDB}" type="datetime3">
              <a:rPr lang="en-US" smtClean="0"/>
              <a:pPr/>
              <a:t>30 April 2025</a:t>
            </a:fld>
            <a:endParaRPr lang="en-US"/>
          </a:p>
        </p:txBody>
      </p:sp>
      <p:sp>
        <p:nvSpPr>
          <p:cNvPr id="5" name="Footer Placeholder 4">
            <a:extLst>
              <a:ext uri="{FF2B5EF4-FFF2-40B4-BE49-F238E27FC236}">
                <a16:creationId xmlns:a16="http://schemas.microsoft.com/office/drawing/2014/main" id="{9C747449-630B-989C-6BBC-513AFB0BC2E8}"/>
              </a:ext>
            </a:extLst>
          </p:cNvPr>
          <p:cNvSpPr>
            <a:spLocks noGrp="1"/>
          </p:cNvSpPr>
          <p:nvPr>
            <p:ph type="ftr" sz="quarter" idx="3"/>
          </p:nvPr>
        </p:nvSpPr>
        <p:spPr/>
        <p:txBody>
          <a:bodyPr/>
          <a:lstStyle/>
          <a:p>
            <a:endParaRPr lang="en-US"/>
          </a:p>
        </p:txBody>
      </p:sp>
      <p:sp>
        <p:nvSpPr>
          <p:cNvPr id="6" name="Slide Number Placeholder 5">
            <a:extLst>
              <a:ext uri="{FF2B5EF4-FFF2-40B4-BE49-F238E27FC236}">
                <a16:creationId xmlns:a16="http://schemas.microsoft.com/office/drawing/2014/main" id="{EE386930-2345-8E0B-1C59-EFAD4F76EB7F}"/>
              </a:ext>
            </a:extLst>
          </p:cNvPr>
          <p:cNvSpPr>
            <a:spLocks noGrp="1"/>
          </p:cNvSpPr>
          <p:nvPr>
            <p:ph type="sldNum" sz="quarter" idx="4"/>
          </p:nvPr>
        </p:nvSpPr>
        <p:spPr/>
        <p:txBody>
          <a:bodyPr/>
          <a:lstStyle/>
          <a:p>
            <a:fld id="{D16E7E41-7F23-8141-8D13-41C713F32723}" type="slidenum">
              <a:rPr lang="en-FR" smtClean="0"/>
              <a:pPr/>
              <a:t>26</a:t>
            </a:fld>
            <a:endParaRPr lang="en-FR"/>
          </a:p>
        </p:txBody>
      </p:sp>
      <p:pic>
        <p:nvPicPr>
          <p:cNvPr id="9" name="Image 8">
            <a:extLst>
              <a:ext uri="{FF2B5EF4-FFF2-40B4-BE49-F238E27FC236}">
                <a16:creationId xmlns:a16="http://schemas.microsoft.com/office/drawing/2014/main" id="{099149C9-31A3-6022-27E4-05D03B4DC7FF}"/>
              </a:ext>
            </a:extLst>
          </p:cNvPr>
          <p:cNvPicPr>
            <a:picLocks noChangeAspect="1"/>
          </p:cNvPicPr>
          <p:nvPr/>
        </p:nvPicPr>
        <p:blipFill>
          <a:blip r:embed="rId3"/>
          <a:stretch>
            <a:fillRect/>
          </a:stretch>
        </p:blipFill>
        <p:spPr>
          <a:xfrm>
            <a:off x="329493" y="2026950"/>
            <a:ext cx="5209563" cy="3630015"/>
          </a:xfrm>
          <a:prstGeom prst="rect">
            <a:avLst/>
          </a:prstGeom>
        </p:spPr>
      </p:pic>
      <p:pic>
        <p:nvPicPr>
          <p:cNvPr id="13" name="Image 12">
            <a:extLst>
              <a:ext uri="{FF2B5EF4-FFF2-40B4-BE49-F238E27FC236}">
                <a16:creationId xmlns:a16="http://schemas.microsoft.com/office/drawing/2014/main" id="{3C34F077-B4E3-F76D-5CD4-165FB7BBA367}"/>
              </a:ext>
            </a:extLst>
          </p:cNvPr>
          <p:cNvPicPr>
            <a:picLocks noChangeAspect="1"/>
          </p:cNvPicPr>
          <p:nvPr/>
        </p:nvPicPr>
        <p:blipFill>
          <a:blip r:embed="rId4"/>
          <a:stretch>
            <a:fillRect/>
          </a:stretch>
        </p:blipFill>
        <p:spPr>
          <a:xfrm>
            <a:off x="5767481" y="2026950"/>
            <a:ext cx="6205745" cy="3416007"/>
          </a:xfrm>
          <a:prstGeom prst="rect">
            <a:avLst/>
          </a:prstGeom>
        </p:spPr>
      </p:pic>
      <p:sp>
        <p:nvSpPr>
          <p:cNvPr id="14" name="Flèche : droite 13">
            <a:extLst>
              <a:ext uri="{FF2B5EF4-FFF2-40B4-BE49-F238E27FC236}">
                <a16:creationId xmlns:a16="http://schemas.microsoft.com/office/drawing/2014/main" id="{ECA72DF0-F0ED-5F02-2C1A-4C112D945713}"/>
              </a:ext>
            </a:extLst>
          </p:cNvPr>
          <p:cNvSpPr/>
          <p:nvPr/>
        </p:nvSpPr>
        <p:spPr>
          <a:xfrm rot="8807267" flipV="1">
            <a:off x="4556671" y="1510631"/>
            <a:ext cx="2433558" cy="105464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a:t>Result of that conversion comes with error return</a:t>
            </a:r>
            <a:endParaRPr lang="fr-FR" sz="1200" b="1"/>
          </a:p>
        </p:txBody>
      </p:sp>
      <p:sp>
        <p:nvSpPr>
          <p:cNvPr id="15" name="Flèche : droite 14">
            <a:extLst>
              <a:ext uri="{FF2B5EF4-FFF2-40B4-BE49-F238E27FC236}">
                <a16:creationId xmlns:a16="http://schemas.microsoft.com/office/drawing/2014/main" id="{1AB63A3B-07D3-A701-89E9-AD421D977288}"/>
              </a:ext>
            </a:extLst>
          </p:cNvPr>
          <p:cNvSpPr/>
          <p:nvPr/>
        </p:nvSpPr>
        <p:spPr>
          <a:xfrm rot="8807267" flipV="1">
            <a:off x="9725404" y="1464982"/>
            <a:ext cx="2419289" cy="105464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a:t>Result </a:t>
            </a:r>
            <a:br>
              <a:rPr lang="en-US" sz="1200" b="1"/>
            </a:br>
            <a:r>
              <a:rPr lang="en-US" sz="1200" b="1"/>
              <a:t>&lt;</a:t>
            </a:r>
            <a:r>
              <a:rPr lang="en-US" sz="1200" b="1" err="1"/>
              <a:t>actual_result</a:t>
            </a:r>
            <a:r>
              <a:rPr lang="en-US" sz="1200" b="1"/>
              <a:t>, error&gt;</a:t>
            </a:r>
            <a:endParaRPr lang="fr-FR" sz="1200" b="1"/>
          </a:p>
        </p:txBody>
      </p:sp>
      <p:sp>
        <p:nvSpPr>
          <p:cNvPr id="16" name="Rectangle 15">
            <a:extLst>
              <a:ext uri="{FF2B5EF4-FFF2-40B4-BE49-F238E27FC236}">
                <a16:creationId xmlns:a16="http://schemas.microsoft.com/office/drawing/2014/main" id="{EBEF9C5A-85AD-035F-9F8C-987D8C180416}"/>
              </a:ext>
            </a:extLst>
          </p:cNvPr>
          <p:cNvSpPr/>
          <p:nvPr/>
        </p:nvSpPr>
        <p:spPr>
          <a:xfrm>
            <a:off x="329493" y="5568722"/>
            <a:ext cx="11561829" cy="436455"/>
          </a:xfrm>
          <a:prstGeom prst="rect">
            <a:avLst/>
          </a:prstGeom>
          <a:solidFill>
            <a:schemeClr val="accent1">
              <a:alpha val="3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bg2">
                    <a:lumMod val="10000"/>
                  </a:schemeClr>
                </a:solidFill>
              </a:rPr>
              <a:t>Conversion would return Result&lt;</a:t>
            </a:r>
            <a:r>
              <a:rPr lang="en-US" sz="1400" b="1" err="1">
                <a:solidFill>
                  <a:schemeClr val="bg2">
                    <a:lumMod val="10000"/>
                  </a:schemeClr>
                </a:solidFill>
              </a:rPr>
              <a:t>rslt</a:t>
            </a:r>
            <a:r>
              <a:rPr lang="en-US" sz="1400" b="1">
                <a:solidFill>
                  <a:schemeClr val="bg2">
                    <a:lumMod val="10000"/>
                  </a:schemeClr>
                </a:solidFill>
              </a:rPr>
              <a:t>, error&gt;, forcing developers to explicitly access the desired values</a:t>
            </a:r>
            <a:endParaRPr lang="fr-FR" sz="1400" b="1">
              <a:solidFill>
                <a:schemeClr val="bg2">
                  <a:lumMod val="10000"/>
                </a:schemeClr>
              </a:solidFill>
            </a:endParaRPr>
          </a:p>
        </p:txBody>
      </p:sp>
      <p:sp>
        <p:nvSpPr>
          <p:cNvPr id="18" name="ZoneTexte 17">
            <a:extLst>
              <a:ext uri="{FF2B5EF4-FFF2-40B4-BE49-F238E27FC236}">
                <a16:creationId xmlns:a16="http://schemas.microsoft.com/office/drawing/2014/main" id="{28994561-2747-5B1C-336C-EC1A5726E1C6}"/>
              </a:ext>
            </a:extLst>
          </p:cNvPr>
          <p:cNvSpPr txBox="1"/>
          <p:nvPr/>
        </p:nvSpPr>
        <p:spPr>
          <a:xfrm>
            <a:off x="329493" y="6169709"/>
            <a:ext cx="5168127" cy="461665"/>
          </a:xfrm>
          <a:prstGeom prst="rect">
            <a:avLst/>
          </a:prstGeom>
          <a:noFill/>
        </p:spPr>
        <p:txBody>
          <a:bodyPr wrap="square">
            <a:spAutoFit/>
          </a:bodyPr>
          <a:lstStyle/>
          <a:p>
            <a:r>
              <a:rPr lang="fr-FR" sz="1200"/>
              <a:t>https://medium.com/better-programming/error-handling-in-rust-that-every-beginner-should-know-9efa59deb934</a:t>
            </a:r>
          </a:p>
        </p:txBody>
      </p:sp>
    </p:spTree>
    <p:extLst>
      <p:ext uri="{BB962C8B-B14F-4D97-AF65-F5344CB8AC3E}">
        <p14:creationId xmlns:p14="http://schemas.microsoft.com/office/powerpoint/2010/main" val="2283349716"/>
      </p:ext>
    </p:extLst>
  </p:cSld>
  <p:clrMapOvr>
    <a:masterClrMapping/>
  </p:clrMapOvr>
  <p:extLst>
    <p:ext uri="{6950BFC3-D8DA-4A85-94F7-54DA5524770B}">
      <p188:commentRel xmlns:p188="http://schemas.microsoft.com/office/powerpoint/2018/8/main" r:id="rId2"/>
    </p:ext>
  </p:extLs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AA7A77-AC27-E048-4535-63A12A3478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B885E0-AD98-9B49-0F7A-7ECBE3F74331}"/>
              </a:ext>
            </a:extLst>
          </p:cNvPr>
          <p:cNvSpPr>
            <a:spLocks noGrp="1"/>
          </p:cNvSpPr>
          <p:nvPr>
            <p:ph type="title"/>
          </p:nvPr>
        </p:nvSpPr>
        <p:spPr/>
        <p:txBody>
          <a:bodyPr/>
          <a:lstStyle/>
          <a:p>
            <a:r>
              <a:rPr lang="en-US"/>
              <a:t>Runtime errors in “safe” code in Rust</a:t>
            </a:r>
          </a:p>
        </p:txBody>
      </p:sp>
      <p:sp>
        <p:nvSpPr>
          <p:cNvPr id="3" name="Content Placeholder 2">
            <a:extLst>
              <a:ext uri="{FF2B5EF4-FFF2-40B4-BE49-F238E27FC236}">
                <a16:creationId xmlns:a16="http://schemas.microsoft.com/office/drawing/2014/main" id="{8645AF8D-C917-626D-E660-4CE921473246}"/>
              </a:ext>
            </a:extLst>
          </p:cNvPr>
          <p:cNvSpPr>
            <a:spLocks noGrp="1"/>
          </p:cNvSpPr>
          <p:nvPr>
            <p:ph idx="1"/>
          </p:nvPr>
        </p:nvSpPr>
        <p:spPr>
          <a:xfrm>
            <a:off x="936170" y="1627415"/>
            <a:ext cx="7686117" cy="4588328"/>
          </a:xfrm>
        </p:spPr>
        <p:txBody>
          <a:bodyPr>
            <a:normAutofit fontScale="85000" lnSpcReduction="20000"/>
          </a:bodyPr>
          <a:lstStyle/>
          <a:p>
            <a:pPr>
              <a:lnSpc>
                <a:spcPct val="100000"/>
              </a:lnSpc>
            </a:pPr>
            <a:r>
              <a:rPr lang="en-US">
                <a:solidFill>
                  <a:srgbClr val="000000"/>
                </a:solidFill>
                <a:latin typeface="Arial" panose="020B0604020202020204" pitchFamily="34" charset="0"/>
              </a:rPr>
              <a:t>Take this code:</a:t>
            </a:r>
          </a:p>
          <a:p>
            <a:pPr lvl="1"/>
            <a:r>
              <a:rPr lang="fr-FR" err="1"/>
              <a:t>fn</a:t>
            </a:r>
            <a:r>
              <a:rPr lang="fr-FR"/>
              <a:t> main() { </a:t>
            </a:r>
            <a:br>
              <a:rPr lang="fr-FR"/>
            </a:br>
            <a:r>
              <a:rPr lang="fr-FR"/>
              <a:t>   let v = </a:t>
            </a:r>
            <a:r>
              <a:rPr lang="fr-FR" err="1"/>
              <a:t>vec</a:t>
            </a:r>
            <a:r>
              <a:rPr lang="fr-FR"/>
              <a:t>![1, 2, 3]; </a:t>
            </a:r>
            <a:br>
              <a:rPr lang="fr-FR"/>
            </a:br>
            <a:r>
              <a:rPr lang="fr-FR"/>
              <a:t>   v[99]; </a:t>
            </a:r>
            <a:br>
              <a:rPr lang="fr-FR"/>
            </a:br>
            <a:r>
              <a:rPr lang="fr-FR"/>
              <a:t>}</a:t>
            </a:r>
            <a:endParaRPr lang="en-US">
              <a:solidFill>
                <a:srgbClr val="000000"/>
              </a:solidFill>
              <a:latin typeface="Arial" panose="020B0604020202020204" pitchFamily="34" charset="0"/>
            </a:endParaRPr>
          </a:p>
          <a:p>
            <a:r>
              <a:rPr lang="en-US">
                <a:solidFill>
                  <a:srgbClr val="000000"/>
                </a:solidFill>
                <a:latin typeface="Arial" panose="020B0604020202020204" pitchFamily="34" charset="0"/>
              </a:rPr>
              <a:t>It will compile, even if the code is not marked “unsafe”</a:t>
            </a:r>
          </a:p>
          <a:p>
            <a:r>
              <a:rPr lang="en-US">
                <a:solidFill>
                  <a:srgbClr val="000000"/>
                </a:solidFill>
                <a:latin typeface="Arial" panose="020B0604020202020204" pitchFamily="34" charset="0"/>
              </a:rPr>
              <a:t>It will call for the panic! macro during execution</a:t>
            </a:r>
          </a:p>
          <a:p>
            <a:r>
              <a:rPr lang="en-US">
                <a:solidFill>
                  <a:srgbClr val="000000"/>
                </a:solidFill>
                <a:latin typeface="Arial" panose="020B0604020202020204" pitchFamily="34" charset="0"/>
                <a:ea typeface="Source Sans Pro" panose="020B0503030403020204" pitchFamily="34" charset="0"/>
              </a:rPr>
              <a:t>Formal method would be able to find the error here – even if the out-of-bounds index is the result of a complex calculation</a:t>
            </a:r>
          </a:p>
          <a:p>
            <a:r>
              <a:rPr lang="en-US">
                <a:solidFill>
                  <a:srgbClr val="000000"/>
                </a:solidFill>
                <a:latin typeface="Arial" panose="020B0604020202020204" pitchFamily="34" charset="0"/>
                <a:ea typeface="Source Sans Pro" panose="020B0503030403020204" pitchFamily="34" charset="0"/>
              </a:rPr>
              <a:t>Out-of-bounds array access is NOT a </a:t>
            </a:r>
            <a:br>
              <a:rPr lang="en-US">
                <a:solidFill>
                  <a:srgbClr val="000000"/>
                </a:solidFill>
                <a:latin typeface="Arial" panose="020B0604020202020204" pitchFamily="34" charset="0"/>
                <a:ea typeface="Source Sans Pro" panose="020B0503030403020204" pitchFamily="34" charset="0"/>
              </a:rPr>
            </a:br>
            <a:r>
              <a:rPr lang="en-US">
                <a:solidFill>
                  <a:srgbClr val="000000"/>
                </a:solidFill>
                <a:latin typeface="Arial" panose="020B0604020202020204" pitchFamily="34" charset="0"/>
                <a:ea typeface="Source Sans Pro" panose="020B0503030403020204" pitchFamily="34" charset="0"/>
              </a:rPr>
              <a:t>recoverable error</a:t>
            </a:r>
          </a:p>
          <a:p>
            <a:r>
              <a:rPr lang="en-US">
                <a:solidFill>
                  <a:srgbClr val="000000"/>
                </a:solidFill>
                <a:latin typeface="Arial" panose="020B0604020202020204" pitchFamily="34" charset="0"/>
                <a:ea typeface="Source Sans Pro" panose="020B0503030403020204" pitchFamily="34" charset="0"/>
              </a:rPr>
              <a:t>You could “handle” it through defensive code,</a:t>
            </a:r>
            <a:br>
              <a:rPr lang="en-US">
                <a:solidFill>
                  <a:srgbClr val="000000"/>
                </a:solidFill>
                <a:latin typeface="Arial" panose="020B0604020202020204" pitchFamily="34" charset="0"/>
                <a:ea typeface="Source Sans Pro" panose="020B0503030403020204" pitchFamily="34" charset="0"/>
              </a:rPr>
            </a:br>
            <a:r>
              <a:rPr lang="en-US">
                <a:solidFill>
                  <a:srgbClr val="000000"/>
                </a:solidFill>
                <a:latin typeface="Arial" panose="020B0604020202020204" pitchFamily="34" charset="0"/>
                <a:ea typeface="Source Sans Pro" panose="020B0503030403020204" pitchFamily="34" charset="0"/>
              </a:rPr>
              <a:t>just like in C++</a:t>
            </a:r>
          </a:p>
          <a:p>
            <a:pPr lvl="1"/>
            <a:r>
              <a:rPr lang="en-US">
                <a:solidFill>
                  <a:srgbClr val="000000"/>
                </a:solidFill>
                <a:latin typeface="Arial" panose="020B0604020202020204" pitchFamily="34" charset="0"/>
                <a:ea typeface="Source Sans Pro" panose="020B0503030403020204" pitchFamily="34" charset="0"/>
              </a:rPr>
              <a:t>Need to know it can happen</a:t>
            </a:r>
          </a:p>
          <a:p>
            <a:pPr lvl="1"/>
            <a:r>
              <a:rPr lang="en-US">
                <a:solidFill>
                  <a:srgbClr val="000000"/>
                </a:solidFill>
                <a:latin typeface="Arial" panose="020B0604020202020204" pitchFamily="34" charset="0"/>
                <a:ea typeface="Source Sans Pro" panose="020B0503030403020204" pitchFamily="34" charset="0"/>
              </a:rPr>
              <a:t>Still need to handle it somehow</a:t>
            </a:r>
            <a:endParaRPr lang="en-US">
              <a:solidFill>
                <a:srgbClr val="000000"/>
              </a:solidFill>
              <a:latin typeface="Source Sans Pro" panose="020B0503030403020204" pitchFamily="34" charset="0"/>
              <a:ea typeface="Source Sans Pro" panose="020B0503030403020204" pitchFamily="34" charset="0"/>
            </a:endParaRPr>
          </a:p>
        </p:txBody>
      </p:sp>
      <p:sp>
        <p:nvSpPr>
          <p:cNvPr id="4" name="Date Placeholder 3">
            <a:extLst>
              <a:ext uri="{FF2B5EF4-FFF2-40B4-BE49-F238E27FC236}">
                <a16:creationId xmlns:a16="http://schemas.microsoft.com/office/drawing/2014/main" id="{DFD408EF-73A9-C907-2099-E1C416DF973B}"/>
              </a:ext>
            </a:extLst>
          </p:cNvPr>
          <p:cNvSpPr>
            <a:spLocks noGrp="1"/>
          </p:cNvSpPr>
          <p:nvPr>
            <p:ph type="dt" sz="half" idx="2"/>
          </p:nvPr>
        </p:nvSpPr>
        <p:spPr/>
        <p:txBody>
          <a:bodyPr/>
          <a:lstStyle/>
          <a:p>
            <a:fld id="{9A693893-F0F9-4ED9-B516-CE2C9C8A4DDB}" type="datetime3">
              <a:rPr lang="en-US" smtClean="0"/>
              <a:pPr/>
              <a:t>30 April 2025</a:t>
            </a:fld>
            <a:endParaRPr lang="en-US"/>
          </a:p>
        </p:txBody>
      </p:sp>
      <p:sp>
        <p:nvSpPr>
          <p:cNvPr id="5" name="Footer Placeholder 4">
            <a:extLst>
              <a:ext uri="{FF2B5EF4-FFF2-40B4-BE49-F238E27FC236}">
                <a16:creationId xmlns:a16="http://schemas.microsoft.com/office/drawing/2014/main" id="{97F2935A-1315-98FD-1359-F4AD5F8DCF02}"/>
              </a:ext>
            </a:extLst>
          </p:cNvPr>
          <p:cNvSpPr>
            <a:spLocks noGrp="1"/>
          </p:cNvSpPr>
          <p:nvPr>
            <p:ph type="ftr" sz="quarter" idx="3"/>
          </p:nvPr>
        </p:nvSpPr>
        <p:spPr/>
        <p:txBody>
          <a:bodyPr/>
          <a:lstStyle/>
          <a:p>
            <a:endParaRPr lang="en-US"/>
          </a:p>
        </p:txBody>
      </p:sp>
      <p:sp>
        <p:nvSpPr>
          <p:cNvPr id="6" name="Slide Number Placeholder 5">
            <a:extLst>
              <a:ext uri="{FF2B5EF4-FFF2-40B4-BE49-F238E27FC236}">
                <a16:creationId xmlns:a16="http://schemas.microsoft.com/office/drawing/2014/main" id="{656C26A7-80F2-9C95-4E5E-60A7E0F41B9C}"/>
              </a:ext>
            </a:extLst>
          </p:cNvPr>
          <p:cNvSpPr>
            <a:spLocks noGrp="1"/>
          </p:cNvSpPr>
          <p:nvPr>
            <p:ph type="sldNum" sz="quarter" idx="4"/>
          </p:nvPr>
        </p:nvSpPr>
        <p:spPr/>
        <p:txBody>
          <a:bodyPr/>
          <a:lstStyle/>
          <a:p>
            <a:fld id="{D16E7E41-7F23-8141-8D13-41C713F32723}" type="slidenum">
              <a:rPr lang="en-FR" smtClean="0"/>
              <a:pPr/>
              <a:t>27</a:t>
            </a:fld>
            <a:endParaRPr lang="en-FR"/>
          </a:p>
        </p:txBody>
      </p:sp>
      <p:pic>
        <p:nvPicPr>
          <p:cNvPr id="8" name="Image 7">
            <a:extLst>
              <a:ext uri="{FF2B5EF4-FFF2-40B4-BE49-F238E27FC236}">
                <a16:creationId xmlns:a16="http://schemas.microsoft.com/office/drawing/2014/main" id="{292ABDB1-5DBE-060D-2F91-0E2B2D4FE936}"/>
              </a:ext>
            </a:extLst>
          </p:cNvPr>
          <p:cNvPicPr>
            <a:picLocks noChangeAspect="1"/>
          </p:cNvPicPr>
          <p:nvPr/>
        </p:nvPicPr>
        <p:blipFill>
          <a:blip r:embed="rId2"/>
          <a:stretch>
            <a:fillRect/>
          </a:stretch>
        </p:blipFill>
        <p:spPr>
          <a:xfrm>
            <a:off x="4984119" y="1690688"/>
            <a:ext cx="6763336" cy="895428"/>
          </a:xfrm>
          <a:prstGeom prst="rect">
            <a:avLst/>
          </a:prstGeom>
        </p:spPr>
      </p:pic>
      <p:pic>
        <p:nvPicPr>
          <p:cNvPr id="10" name="Image 9">
            <a:extLst>
              <a:ext uri="{FF2B5EF4-FFF2-40B4-BE49-F238E27FC236}">
                <a16:creationId xmlns:a16="http://schemas.microsoft.com/office/drawing/2014/main" id="{1A6ACD13-047B-B1D4-CF5B-E8185DB60076}"/>
              </a:ext>
            </a:extLst>
          </p:cNvPr>
          <p:cNvPicPr>
            <a:picLocks noChangeAspect="1"/>
          </p:cNvPicPr>
          <p:nvPr/>
        </p:nvPicPr>
        <p:blipFill>
          <a:blip r:embed="rId3"/>
          <a:stretch>
            <a:fillRect/>
          </a:stretch>
        </p:blipFill>
        <p:spPr>
          <a:xfrm>
            <a:off x="7142980" y="4348091"/>
            <a:ext cx="4267570" cy="1638442"/>
          </a:xfrm>
          <a:prstGeom prst="rect">
            <a:avLst/>
          </a:prstGeom>
        </p:spPr>
      </p:pic>
      <p:sp>
        <p:nvSpPr>
          <p:cNvPr id="12" name="ZoneTexte 11">
            <a:extLst>
              <a:ext uri="{FF2B5EF4-FFF2-40B4-BE49-F238E27FC236}">
                <a16:creationId xmlns:a16="http://schemas.microsoft.com/office/drawing/2014/main" id="{B1D32666-343A-B67A-5A78-E4B40757C9DA}"/>
              </a:ext>
            </a:extLst>
          </p:cNvPr>
          <p:cNvSpPr txBox="1"/>
          <p:nvPr/>
        </p:nvSpPr>
        <p:spPr>
          <a:xfrm>
            <a:off x="252459" y="6215743"/>
            <a:ext cx="6670053" cy="461665"/>
          </a:xfrm>
          <a:prstGeom prst="rect">
            <a:avLst/>
          </a:prstGeom>
          <a:noFill/>
        </p:spPr>
        <p:txBody>
          <a:bodyPr wrap="square">
            <a:spAutoFit/>
          </a:bodyPr>
          <a:lstStyle/>
          <a:p>
            <a:r>
              <a:rPr lang="fr-FR" sz="1200">
                <a:hlinkClick r:id="rId4"/>
              </a:rPr>
              <a:t>https://doc.rust-lang.org/book/ch09-01-unrecoverable-errors-with-panic.html</a:t>
            </a:r>
            <a:endParaRPr lang="fr-FR" sz="1200"/>
          </a:p>
          <a:p>
            <a:endParaRPr lang="fr-FR" sz="1200"/>
          </a:p>
        </p:txBody>
      </p:sp>
    </p:spTree>
    <p:extLst>
      <p:ext uri="{BB962C8B-B14F-4D97-AF65-F5344CB8AC3E}">
        <p14:creationId xmlns:p14="http://schemas.microsoft.com/office/powerpoint/2010/main" val="1877059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6EC9AF-1AB3-39D6-D271-7B2170C682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CB4BCA-B4D9-766E-0626-BECACDC3CDF5}"/>
              </a:ext>
            </a:extLst>
          </p:cNvPr>
          <p:cNvSpPr>
            <a:spLocks noGrp="1"/>
          </p:cNvSpPr>
          <p:nvPr>
            <p:ph type="title"/>
          </p:nvPr>
        </p:nvSpPr>
        <p:spPr/>
        <p:txBody>
          <a:bodyPr/>
          <a:lstStyle/>
          <a:p>
            <a:r>
              <a:rPr lang="en-US"/>
              <a:t>Divisions by zero – still “safe” code</a:t>
            </a:r>
          </a:p>
        </p:txBody>
      </p:sp>
      <p:sp>
        <p:nvSpPr>
          <p:cNvPr id="4" name="Date Placeholder 3">
            <a:extLst>
              <a:ext uri="{FF2B5EF4-FFF2-40B4-BE49-F238E27FC236}">
                <a16:creationId xmlns:a16="http://schemas.microsoft.com/office/drawing/2014/main" id="{328C8481-7D7B-A380-36D1-B65232DFBBE5}"/>
              </a:ext>
            </a:extLst>
          </p:cNvPr>
          <p:cNvSpPr>
            <a:spLocks noGrp="1"/>
          </p:cNvSpPr>
          <p:nvPr>
            <p:ph type="dt" sz="half" idx="2"/>
          </p:nvPr>
        </p:nvSpPr>
        <p:spPr/>
        <p:txBody>
          <a:bodyPr/>
          <a:lstStyle/>
          <a:p>
            <a:fld id="{9A693893-F0F9-4ED9-B516-CE2C9C8A4DDB}" type="datetime3">
              <a:rPr lang="en-US" smtClean="0"/>
              <a:pPr/>
              <a:t>30 April 2025</a:t>
            </a:fld>
            <a:endParaRPr lang="en-US"/>
          </a:p>
        </p:txBody>
      </p:sp>
      <p:sp>
        <p:nvSpPr>
          <p:cNvPr id="5" name="Footer Placeholder 4">
            <a:extLst>
              <a:ext uri="{FF2B5EF4-FFF2-40B4-BE49-F238E27FC236}">
                <a16:creationId xmlns:a16="http://schemas.microsoft.com/office/drawing/2014/main" id="{FE3CD747-41C7-7127-0DC1-14AD9A93B49A}"/>
              </a:ext>
            </a:extLst>
          </p:cNvPr>
          <p:cNvSpPr>
            <a:spLocks noGrp="1"/>
          </p:cNvSpPr>
          <p:nvPr>
            <p:ph type="ftr" sz="quarter" idx="3"/>
          </p:nvPr>
        </p:nvSpPr>
        <p:spPr/>
        <p:txBody>
          <a:bodyPr/>
          <a:lstStyle/>
          <a:p>
            <a:endParaRPr lang="en-US"/>
          </a:p>
        </p:txBody>
      </p:sp>
      <p:sp>
        <p:nvSpPr>
          <p:cNvPr id="6" name="Slide Number Placeholder 5">
            <a:extLst>
              <a:ext uri="{FF2B5EF4-FFF2-40B4-BE49-F238E27FC236}">
                <a16:creationId xmlns:a16="http://schemas.microsoft.com/office/drawing/2014/main" id="{98AADF3B-A7EA-DE97-EF73-90EA37FC2F6C}"/>
              </a:ext>
            </a:extLst>
          </p:cNvPr>
          <p:cNvSpPr>
            <a:spLocks noGrp="1"/>
          </p:cNvSpPr>
          <p:nvPr>
            <p:ph type="sldNum" sz="quarter" idx="4"/>
          </p:nvPr>
        </p:nvSpPr>
        <p:spPr/>
        <p:txBody>
          <a:bodyPr/>
          <a:lstStyle/>
          <a:p>
            <a:fld id="{D16E7E41-7F23-8141-8D13-41C713F32723}" type="slidenum">
              <a:rPr lang="en-FR" smtClean="0"/>
              <a:pPr/>
              <a:t>28</a:t>
            </a:fld>
            <a:endParaRPr lang="en-FR"/>
          </a:p>
        </p:txBody>
      </p:sp>
      <p:pic>
        <p:nvPicPr>
          <p:cNvPr id="7" name="Image 6">
            <a:extLst>
              <a:ext uri="{FF2B5EF4-FFF2-40B4-BE49-F238E27FC236}">
                <a16:creationId xmlns:a16="http://schemas.microsoft.com/office/drawing/2014/main" id="{C14D0A93-4928-225B-45C8-FD211C3A0B61}"/>
              </a:ext>
            </a:extLst>
          </p:cNvPr>
          <p:cNvPicPr>
            <a:picLocks noChangeAspect="1"/>
          </p:cNvPicPr>
          <p:nvPr/>
        </p:nvPicPr>
        <p:blipFill>
          <a:blip r:embed="rId3"/>
          <a:stretch>
            <a:fillRect/>
          </a:stretch>
        </p:blipFill>
        <p:spPr>
          <a:xfrm>
            <a:off x="529645" y="1406974"/>
            <a:ext cx="5770828" cy="4331868"/>
          </a:xfrm>
          <a:prstGeom prst="rect">
            <a:avLst/>
          </a:prstGeom>
        </p:spPr>
      </p:pic>
      <p:pic>
        <p:nvPicPr>
          <p:cNvPr id="9" name="Image 8">
            <a:extLst>
              <a:ext uri="{FF2B5EF4-FFF2-40B4-BE49-F238E27FC236}">
                <a16:creationId xmlns:a16="http://schemas.microsoft.com/office/drawing/2014/main" id="{77BE6E8F-5E1E-BFE9-ACB9-2B559811FF0C}"/>
              </a:ext>
            </a:extLst>
          </p:cNvPr>
          <p:cNvPicPr>
            <a:picLocks noChangeAspect="1"/>
          </p:cNvPicPr>
          <p:nvPr/>
        </p:nvPicPr>
        <p:blipFill>
          <a:blip r:embed="rId4"/>
          <a:stretch>
            <a:fillRect/>
          </a:stretch>
        </p:blipFill>
        <p:spPr>
          <a:xfrm>
            <a:off x="6246384" y="1690688"/>
            <a:ext cx="5780271" cy="1505080"/>
          </a:xfrm>
          <a:prstGeom prst="rect">
            <a:avLst/>
          </a:prstGeom>
        </p:spPr>
      </p:pic>
      <p:pic>
        <p:nvPicPr>
          <p:cNvPr id="11" name="Image 10">
            <a:extLst>
              <a:ext uri="{FF2B5EF4-FFF2-40B4-BE49-F238E27FC236}">
                <a16:creationId xmlns:a16="http://schemas.microsoft.com/office/drawing/2014/main" id="{8E34349F-99BE-A984-E961-F03E45CF3EB1}"/>
              </a:ext>
            </a:extLst>
          </p:cNvPr>
          <p:cNvPicPr>
            <a:picLocks noChangeAspect="1"/>
          </p:cNvPicPr>
          <p:nvPr/>
        </p:nvPicPr>
        <p:blipFill>
          <a:blip r:embed="rId5"/>
          <a:stretch>
            <a:fillRect/>
          </a:stretch>
        </p:blipFill>
        <p:spPr>
          <a:xfrm>
            <a:off x="6583166" y="3429000"/>
            <a:ext cx="4877223" cy="666808"/>
          </a:xfrm>
          <a:prstGeom prst="rect">
            <a:avLst/>
          </a:prstGeom>
        </p:spPr>
      </p:pic>
      <p:sp>
        <p:nvSpPr>
          <p:cNvPr id="12" name="Flèche : droite 11">
            <a:extLst>
              <a:ext uri="{FF2B5EF4-FFF2-40B4-BE49-F238E27FC236}">
                <a16:creationId xmlns:a16="http://schemas.microsoft.com/office/drawing/2014/main" id="{84B07EB6-84F0-FAAC-A886-E5F593C776AC}"/>
              </a:ext>
            </a:extLst>
          </p:cNvPr>
          <p:cNvSpPr/>
          <p:nvPr/>
        </p:nvSpPr>
        <p:spPr>
          <a:xfrm rot="13257788" flipV="1">
            <a:off x="4432899" y="2710946"/>
            <a:ext cx="1749181" cy="105464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a:t>Passing full </a:t>
            </a:r>
            <a:r>
              <a:rPr lang="en-US" sz="1200" b="1" err="1"/>
              <a:t>uint</a:t>
            </a:r>
            <a:r>
              <a:rPr lang="en-US" sz="1200" b="1"/>
              <a:t> range</a:t>
            </a:r>
            <a:br>
              <a:rPr lang="en-US" sz="1200" b="1"/>
            </a:br>
            <a:r>
              <a:rPr lang="en-US" sz="1200" b="1"/>
              <a:t>(includes 0)</a:t>
            </a:r>
            <a:endParaRPr lang="fr-FR" sz="1200" b="1"/>
          </a:p>
        </p:txBody>
      </p:sp>
      <p:sp>
        <p:nvSpPr>
          <p:cNvPr id="3" name="ZoneTexte 2">
            <a:extLst>
              <a:ext uri="{FF2B5EF4-FFF2-40B4-BE49-F238E27FC236}">
                <a16:creationId xmlns:a16="http://schemas.microsoft.com/office/drawing/2014/main" id="{5A55C49F-8FEC-CE91-2E77-B67ACBE89B1F}"/>
              </a:ext>
            </a:extLst>
          </p:cNvPr>
          <p:cNvSpPr txBox="1"/>
          <p:nvPr/>
        </p:nvSpPr>
        <p:spPr>
          <a:xfrm>
            <a:off x="6494745" y="4415425"/>
            <a:ext cx="5311036" cy="1477328"/>
          </a:xfrm>
          <a:prstGeom prst="rect">
            <a:avLst/>
          </a:prstGeom>
          <a:noFill/>
        </p:spPr>
        <p:txBody>
          <a:bodyPr wrap="square" rtlCol="0">
            <a:spAutoFit/>
          </a:bodyPr>
          <a:lstStyle/>
          <a:p>
            <a:r>
              <a:rPr lang="fr-FR" dirty="0" err="1"/>
              <a:t>From</a:t>
            </a:r>
            <a:r>
              <a:rPr lang="fr-FR" dirty="0"/>
              <a:t> Benjamin </a:t>
            </a:r>
            <a:r>
              <a:rPr lang="fr-FR" dirty="0" err="1"/>
              <a:t>Monate</a:t>
            </a:r>
            <a:r>
              <a:rPr lang="fr-FR" dirty="0"/>
              <a:t>, CTO:</a:t>
            </a:r>
          </a:p>
          <a:p>
            <a:r>
              <a:rPr lang="fr-FR" i="1" dirty="0"/>
              <a:t>In Rust, </a:t>
            </a:r>
            <a:r>
              <a:rPr lang="fr-FR" i="1" dirty="0" err="1"/>
              <a:t>it</a:t>
            </a:r>
            <a:r>
              <a:rPr lang="fr-FR" i="1" dirty="0"/>
              <a:t> </a:t>
            </a:r>
            <a:r>
              <a:rPr lang="fr-FR" i="1" dirty="0" err="1"/>
              <a:t>will</a:t>
            </a:r>
            <a:r>
              <a:rPr lang="fr-FR" i="1" dirty="0"/>
              <a:t> stop </a:t>
            </a:r>
            <a:r>
              <a:rPr lang="fr-FR" i="1" dirty="0" err="1"/>
              <a:t>violently</a:t>
            </a:r>
            <a:r>
              <a:rPr lang="fr-FR" i="1" dirty="0"/>
              <a:t> but </a:t>
            </a:r>
            <a:r>
              <a:rPr lang="fr-FR" i="1" dirty="0" err="1"/>
              <a:t>cleanly</a:t>
            </a:r>
            <a:endParaRPr lang="fr-FR" i="1" dirty="0"/>
          </a:p>
          <a:p>
            <a:r>
              <a:rPr lang="fr-FR" i="1" dirty="0"/>
              <a:t>In C++, </a:t>
            </a:r>
            <a:r>
              <a:rPr lang="fr-FR" i="1" dirty="0" err="1"/>
              <a:t>it</a:t>
            </a:r>
            <a:r>
              <a:rPr lang="fr-FR" i="1" dirty="0"/>
              <a:t> </a:t>
            </a:r>
            <a:r>
              <a:rPr lang="fr-FR" i="1" dirty="0" err="1"/>
              <a:t>will</a:t>
            </a:r>
            <a:r>
              <a:rPr lang="fr-FR" i="1" dirty="0"/>
              <a:t> </a:t>
            </a:r>
            <a:r>
              <a:rPr lang="fr-FR" i="1" dirty="0" err="1"/>
              <a:t>probably</a:t>
            </a:r>
            <a:r>
              <a:rPr lang="fr-FR" i="1" dirty="0"/>
              <a:t> stop </a:t>
            </a:r>
            <a:r>
              <a:rPr lang="fr-FR" i="1" dirty="0" err="1"/>
              <a:t>violently</a:t>
            </a:r>
            <a:r>
              <a:rPr lang="fr-FR" i="1" dirty="0"/>
              <a:t>, but </a:t>
            </a:r>
            <a:r>
              <a:rPr lang="fr-FR" i="1" dirty="0" err="1"/>
              <a:t>perhaps</a:t>
            </a:r>
            <a:r>
              <a:rPr lang="fr-FR" i="1" dirty="0"/>
              <a:t> not as </a:t>
            </a:r>
            <a:r>
              <a:rPr lang="fr-FR" i="1" dirty="0" err="1"/>
              <a:t>cleanly</a:t>
            </a:r>
            <a:r>
              <a:rPr lang="fr-FR" i="1" dirty="0"/>
              <a:t> (ex: </a:t>
            </a:r>
            <a:r>
              <a:rPr lang="fr-FR" i="1" dirty="0" err="1"/>
              <a:t>effects</a:t>
            </a:r>
            <a:r>
              <a:rPr lang="fr-FR" i="1" dirty="0"/>
              <a:t> are </a:t>
            </a:r>
            <a:r>
              <a:rPr lang="fr-FR" i="1" dirty="0" err="1"/>
              <a:t>felt</a:t>
            </a:r>
            <a:r>
              <a:rPr lang="fr-FR" i="1" dirty="0"/>
              <a:t> </a:t>
            </a:r>
            <a:r>
              <a:rPr lang="fr-FR" i="1" dirty="0" err="1"/>
              <a:t>later</a:t>
            </a:r>
            <a:r>
              <a:rPr lang="fr-FR" i="1" dirty="0"/>
              <a:t> on)</a:t>
            </a:r>
          </a:p>
        </p:txBody>
      </p:sp>
    </p:spTree>
    <p:extLst>
      <p:ext uri="{BB962C8B-B14F-4D97-AF65-F5344CB8AC3E}">
        <p14:creationId xmlns:p14="http://schemas.microsoft.com/office/powerpoint/2010/main" val="3219745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EB32A06-2908-8E8E-49F6-4E51739B139C}"/>
              </a:ext>
            </a:extLst>
          </p:cNvPr>
          <p:cNvSpPr>
            <a:spLocks noGrp="1"/>
          </p:cNvSpPr>
          <p:nvPr>
            <p:ph type="body" sz="quarter" idx="14"/>
          </p:nvPr>
        </p:nvSpPr>
        <p:spPr/>
        <p:txBody>
          <a:bodyPr/>
          <a:lstStyle/>
          <a:p>
            <a:pPr>
              <a:lnSpc>
                <a:spcPct val="100000"/>
              </a:lnSpc>
            </a:pPr>
            <a:r>
              <a:rPr lang="en-US"/>
              <a:t>Formal Methods For Practitioners</a:t>
            </a:r>
          </a:p>
        </p:txBody>
      </p:sp>
    </p:spTree>
    <p:extLst>
      <p:ext uri="{BB962C8B-B14F-4D97-AF65-F5344CB8AC3E}">
        <p14:creationId xmlns:p14="http://schemas.microsoft.com/office/powerpoint/2010/main" val="8338393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AA081D-9554-F27A-DCA8-13B3095F4E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820555-60B5-0C58-1821-5E0AAA06D132}"/>
              </a:ext>
            </a:extLst>
          </p:cNvPr>
          <p:cNvSpPr>
            <a:spLocks noGrp="1"/>
          </p:cNvSpPr>
          <p:nvPr>
            <p:ph type="title"/>
          </p:nvPr>
        </p:nvSpPr>
        <p:spPr/>
        <p:txBody>
          <a:bodyPr/>
          <a:lstStyle/>
          <a:p>
            <a:r>
              <a:rPr lang="en-US"/>
              <a:t>So, is Rust safe?</a:t>
            </a:r>
          </a:p>
        </p:txBody>
      </p:sp>
      <p:sp>
        <p:nvSpPr>
          <p:cNvPr id="3" name="Content Placeholder 2">
            <a:extLst>
              <a:ext uri="{FF2B5EF4-FFF2-40B4-BE49-F238E27FC236}">
                <a16:creationId xmlns:a16="http://schemas.microsoft.com/office/drawing/2014/main" id="{0710BCB8-7358-C46B-E0CF-5E6CAA4CBC16}"/>
              </a:ext>
            </a:extLst>
          </p:cNvPr>
          <p:cNvSpPr>
            <a:spLocks noGrp="1"/>
          </p:cNvSpPr>
          <p:nvPr>
            <p:ph idx="1"/>
          </p:nvPr>
        </p:nvSpPr>
        <p:spPr>
          <a:xfrm>
            <a:off x="936170" y="1627415"/>
            <a:ext cx="10417630" cy="4588328"/>
          </a:xfrm>
        </p:spPr>
        <p:txBody>
          <a:bodyPr>
            <a:normAutofit/>
          </a:bodyPr>
          <a:lstStyle/>
          <a:p>
            <a:pPr>
              <a:lnSpc>
                <a:spcPct val="100000"/>
              </a:lnSpc>
            </a:pPr>
            <a:r>
              <a:rPr lang="en-US" dirty="0">
                <a:solidFill>
                  <a:srgbClr val="000000"/>
                </a:solidFill>
                <a:latin typeface="Arial" panose="020B0604020202020204" pitchFamily="34" charset="0"/>
              </a:rPr>
              <a:t>By limiting developers’ options and trying to detect as many errors as possible at compile time, Rust can be considered safer than C/C++.</a:t>
            </a:r>
          </a:p>
          <a:p>
            <a:pPr lvl="1"/>
            <a:r>
              <a:rPr lang="en-US" dirty="0">
                <a:solidFill>
                  <a:srgbClr val="000000"/>
                </a:solidFill>
                <a:latin typeface="Arial" panose="020B0604020202020204" pitchFamily="34" charset="0"/>
              </a:rPr>
              <a:t>At the cost of additional restrictions on developers</a:t>
            </a:r>
          </a:p>
          <a:p>
            <a:pPr lvl="1"/>
            <a:r>
              <a:rPr lang="en-US" dirty="0">
                <a:solidFill>
                  <a:srgbClr val="000000"/>
                </a:solidFill>
                <a:latin typeface="Arial" panose="020B0604020202020204" pitchFamily="34" charset="0"/>
              </a:rPr>
              <a:t>But runtime errors and unwanted behaviors can still exist</a:t>
            </a:r>
          </a:p>
          <a:p>
            <a:pPr lvl="2"/>
            <a:r>
              <a:rPr lang="en-US" dirty="0">
                <a:solidFill>
                  <a:srgbClr val="000000"/>
                </a:solidFill>
                <a:latin typeface="Arial" panose="020B0604020202020204" pitchFamily="34" charset="0"/>
              </a:rPr>
              <a:t>In unsafe code</a:t>
            </a:r>
          </a:p>
          <a:p>
            <a:pPr lvl="2"/>
            <a:r>
              <a:rPr lang="en-US" dirty="0">
                <a:solidFill>
                  <a:srgbClr val="000000"/>
                </a:solidFill>
                <a:latin typeface="Arial" panose="020B0604020202020204" pitchFamily="34" charset="0"/>
              </a:rPr>
              <a:t>And in “safe” code</a:t>
            </a:r>
          </a:p>
          <a:p>
            <a:pPr lvl="1"/>
            <a:r>
              <a:rPr lang="en-US" dirty="0">
                <a:solidFill>
                  <a:srgbClr val="000000"/>
                </a:solidFill>
                <a:latin typeface="Arial" panose="020B0604020202020204" pitchFamily="34" charset="0"/>
              </a:rPr>
              <a:t>Some constructions of C++ can also be used to mitigate some risks, such as smart pointers for heap objects</a:t>
            </a:r>
          </a:p>
          <a:p>
            <a:r>
              <a:rPr lang="en-US" dirty="0">
                <a:solidFill>
                  <a:srgbClr val="000000"/>
                </a:solidFill>
                <a:latin typeface="Arial" panose="020B0604020202020204" pitchFamily="34" charset="0"/>
                <a:ea typeface="Source Sans Pro" panose="020B0503030403020204" pitchFamily="34" charset="0"/>
              </a:rPr>
              <a:t>Formal Methods can be used to find these runtime errors in Rust, just as in C and C++</a:t>
            </a:r>
          </a:p>
        </p:txBody>
      </p:sp>
      <p:sp>
        <p:nvSpPr>
          <p:cNvPr id="4" name="Date Placeholder 3">
            <a:extLst>
              <a:ext uri="{FF2B5EF4-FFF2-40B4-BE49-F238E27FC236}">
                <a16:creationId xmlns:a16="http://schemas.microsoft.com/office/drawing/2014/main" id="{923C14A9-ECDE-1517-6D2A-2AB4DA99A57E}"/>
              </a:ext>
            </a:extLst>
          </p:cNvPr>
          <p:cNvSpPr>
            <a:spLocks noGrp="1"/>
          </p:cNvSpPr>
          <p:nvPr>
            <p:ph type="dt" sz="half" idx="2"/>
          </p:nvPr>
        </p:nvSpPr>
        <p:spPr/>
        <p:txBody>
          <a:bodyPr/>
          <a:lstStyle/>
          <a:p>
            <a:fld id="{9A693893-F0F9-4ED9-B516-CE2C9C8A4DDB}" type="datetime3">
              <a:rPr lang="en-US" smtClean="0"/>
              <a:pPr/>
              <a:t>30 April 2025</a:t>
            </a:fld>
            <a:endParaRPr lang="en-US"/>
          </a:p>
        </p:txBody>
      </p:sp>
      <p:sp>
        <p:nvSpPr>
          <p:cNvPr id="5" name="Footer Placeholder 4">
            <a:extLst>
              <a:ext uri="{FF2B5EF4-FFF2-40B4-BE49-F238E27FC236}">
                <a16:creationId xmlns:a16="http://schemas.microsoft.com/office/drawing/2014/main" id="{87C96B9F-156F-D661-953D-82174DEA3037}"/>
              </a:ext>
            </a:extLst>
          </p:cNvPr>
          <p:cNvSpPr>
            <a:spLocks noGrp="1"/>
          </p:cNvSpPr>
          <p:nvPr>
            <p:ph type="ftr" sz="quarter" idx="3"/>
          </p:nvPr>
        </p:nvSpPr>
        <p:spPr/>
        <p:txBody>
          <a:bodyPr/>
          <a:lstStyle/>
          <a:p>
            <a:endParaRPr lang="en-US"/>
          </a:p>
        </p:txBody>
      </p:sp>
      <p:sp>
        <p:nvSpPr>
          <p:cNvPr id="6" name="Slide Number Placeholder 5">
            <a:extLst>
              <a:ext uri="{FF2B5EF4-FFF2-40B4-BE49-F238E27FC236}">
                <a16:creationId xmlns:a16="http://schemas.microsoft.com/office/drawing/2014/main" id="{C8B8F36D-2654-C4F1-B9A9-E85D761428AE}"/>
              </a:ext>
            </a:extLst>
          </p:cNvPr>
          <p:cNvSpPr>
            <a:spLocks noGrp="1"/>
          </p:cNvSpPr>
          <p:nvPr>
            <p:ph type="sldNum" sz="quarter" idx="4"/>
          </p:nvPr>
        </p:nvSpPr>
        <p:spPr/>
        <p:txBody>
          <a:bodyPr/>
          <a:lstStyle/>
          <a:p>
            <a:fld id="{D16E7E41-7F23-8141-8D13-41C713F32723}" type="slidenum">
              <a:rPr lang="en-FR" smtClean="0"/>
              <a:pPr/>
              <a:t>29</a:t>
            </a:fld>
            <a:endParaRPr lang="en-FR"/>
          </a:p>
        </p:txBody>
      </p:sp>
    </p:spTree>
    <p:extLst>
      <p:ext uri="{BB962C8B-B14F-4D97-AF65-F5344CB8AC3E}">
        <p14:creationId xmlns:p14="http://schemas.microsoft.com/office/powerpoint/2010/main" val="2624200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extLst>
    <p:ext uri="{6950BFC3-D8DA-4A85-94F7-54DA5524770B}">
      <p188:commentRel xmlns:p188="http://schemas.microsoft.com/office/powerpoint/2018/8/main" r:id="rId2"/>
    </p:ext>
  </p:extLs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E11684-5FCA-497A-C212-502BE33324D4}"/>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D8F20F05-3809-12E1-8BDF-AA78C7D4E6AA}"/>
              </a:ext>
            </a:extLst>
          </p:cNvPr>
          <p:cNvSpPr>
            <a:spLocks noGrp="1"/>
          </p:cNvSpPr>
          <p:nvPr>
            <p:ph type="body" sz="quarter" idx="14"/>
          </p:nvPr>
        </p:nvSpPr>
        <p:spPr/>
        <p:txBody>
          <a:bodyPr/>
          <a:lstStyle/>
          <a:p>
            <a:pPr>
              <a:lnSpc>
                <a:spcPct val="100000"/>
              </a:lnSpc>
            </a:pPr>
            <a:r>
              <a:rPr lang="en-US"/>
              <a:t>Formal Methods In Mixed C++ / Rust Codebases</a:t>
            </a:r>
          </a:p>
        </p:txBody>
      </p:sp>
    </p:spTree>
    <p:extLst>
      <p:ext uri="{BB962C8B-B14F-4D97-AF65-F5344CB8AC3E}">
        <p14:creationId xmlns:p14="http://schemas.microsoft.com/office/powerpoint/2010/main" val="34557822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99E977-6335-57C8-68D7-7EEFB303A8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85B318-C063-037F-B251-8D2F2F1C6331}"/>
              </a:ext>
            </a:extLst>
          </p:cNvPr>
          <p:cNvSpPr>
            <a:spLocks noGrp="1"/>
          </p:cNvSpPr>
          <p:nvPr>
            <p:ph type="title"/>
          </p:nvPr>
        </p:nvSpPr>
        <p:spPr/>
        <p:txBody>
          <a:bodyPr/>
          <a:lstStyle/>
          <a:p>
            <a:r>
              <a:rPr lang="en-US"/>
              <a:t>Mixed code bases</a:t>
            </a:r>
          </a:p>
        </p:txBody>
      </p:sp>
      <p:sp>
        <p:nvSpPr>
          <p:cNvPr id="3" name="Content Placeholder 2">
            <a:extLst>
              <a:ext uri="{FF2B5EF4-FFF2-40B4-BE49-F238E27FC236}">
                <a16:creationId xmlns:a16="http://schemas.microsoft.com/office/drawing/2014/main" id="{7AC54DF1-F636-5A0C-A985-9F4109262746}"/>
              </a:ext>
            </a:extLst>
          </p:cNvPr>
          <p:cNvSpPr>
            <a:spLocks noGrp="1"/>
          </p:cNvSpPr>
          <p:nvPr>
            <p:ph idx="1"/>
          </p:nvPr>
        </p:nvSpPr>
        <p:spPr>
          <a:xfrm>
            <a:off x="936170" y="1627415"/>
            <a:ext cx="10417630" cy="4588328"/>
          </a:xfrm>
        </p:spPr>
        <p:txBody>
          <a:bodyPr>
            <a:normAutofit/>
          </a:bodyPr>
          <a:lstStyle/>
          <a:p>
            <a:pPr>
              <a:lnSpc>
                <a:spcPct val="100000"/>
              </a:lnSpc>
            </a:pPr>
            <a:r>
              <a:rPr lang="en-US">
                <a:solidFill>
                  <a:srgbClr val="000000"/>
                </a:solidFill>
                <a:latin typeface="Arial" panose="020B0604020202020204" pitchFamily="34" charset="0"/>
              </a:rPr>
              <a:t>Many actors in the industry are betting on Rust as a viable pathway for a number of projects, including critical / low-level / embedded</a:t>
            </a:r>
          </a:p>
          <a:p>
            <a:pPr>
              <a:lnSpc>
                <a:spcPct val="100000"/>
              </a:lnSpc>
            </a:pPr>
            <a:r>
              <a:rPr lang="en-US">
                <a:solidFill>
                  <a:srgbClr val="000000"/>
                </a:solidFill>
                <a:latin typeface="Arial" panose="020B0604020202020204" pitchFamily="34" charset="0"/>
              </a:rPr>
              <a:t>But C++ has a strong legacy that will enable it to prosper</a:t>
            </a:r>
          </a:p>
          <a:p>
            <a:pPr lvl="1"/>
            <a:r>
              <a:rPr lang="en-US">
                <a:solidFill>
                  <a:srgbClr val="000000"/>
                </a:solidFill>
                <a:latin typeface="Arial" panose="020B0604020202020204" pitchFamily="34" charset="0"/>
              </a:rPr>
              <a:t>Lots of legacy, “tried-and-true” C++ code bases that will be interfaced with Rust</a:t>
            </a:r>
          </a:p>
          <a:p>
            <a:pPr lvl="1"/>
            <a:r>
              <a:rPr lang="en-US">
                <a:solidFill>
                  <a:srgbClr val="000000"/>
                </a:solidFill>
                <a:latin typeface="Arial" panose="020B0604020202020204" pitchFamily="34" charset="0"/>
              </a:rPr>
              <a:t>C++ is a known and reliable way that will also see its share of new development</a:t>
            </a:r>
          </a:p>
          <a:p>
            <a:r>
              <a:rPr lang="en-US">
                <a:solidFill>
                  <a:srgbClr val="000000"/>
                </a:solidFill>
                <a:latin typeface="Arial" panose="020B0604020202020204" pitchFamily="34" charset="0"/>
              </a:rPr>
              <a:t>Under these conditions, how should one verify mixed code bases?</a:t>
            </a:r>
          </a:p>
          <a:p>
            <a:pPr lvl="1"/>
            <a:r>
              <a:rPr lang="en-US">
                <a:solidFill>
                  <a:srgbClr val="000000"/>
                </a:solidFill>
                <a:latin typeface="Arial" panose="020B0604020202020204" pitchFamily="34" charset="0"/>
              </a:rPr>
              <a:t>As two separate projects, one per language?</a:t>
            </a:r>
          </a:p>
          <a:p>
            <a:pPr lvl="1"/>
            <a:r>
              <a:rPr lang="en-US">
                <a:solidFill>
                  <a:srgbClr val="000000"/>
                </a:solidFill>
                <a:latin typeface="Arial" panose="020B0604020202020204" pitchFamily="34" charset="0"/>
              </a:rPr>
              <a:t>As a unified project?</a:t>
            </a:r>
          </a:p>
        </p:txBody>
      </p:sp>
      <p:sp>
        <p:nvSpPr>
          <p:cNvPr id="4" name="Date Placeholder 3">
            <a:extLst>
              <a:ext uri="{FF2B5EF4-FFF2-40B4-BE49-F238E27FC236}">
                <a16:creationId xmlns:a16="http://schemas.microsoft.com/office/drawing/2014/main" id="{FDB06197-1034-0963-765C-D4167E3BDD85}"/>
              </a:ext>
            </a:extLst>
          </p:cNvPr>
          <p:cNvSpPr>
            <a:spLocks noGrp="1"/>
          </p:cNvSpPr>
          <p:nvPr>
            <p:ph type="dt" sz="half" idx="2"/>
          </p:nvPr>
        </p:nvSpPr>
        <p:spPr/>
        <p:txBody>
          <a:bodyPr/>
          <a:lstStyle/>
          <a:p>
            <a:fld id="{9A693893-F0F9-4ED9-B516-CE2C9C8A4DDB}" type="datetime3">
              <a:rPr lang="en-US" smtClean="0"/>
              <a:pPr/>
              <a:t>30 April 2025</a:t>
            </a:fld>
            <a:endParaRPr lang="en-US"/>
          </a:p>
        </p:txBody>
      </p:sp>
      <p:sp>
        <p:nvSpPr>
          <p:cNvPr id="5" name="Footer Placeholder 4">
            <a:extLst>
              <a:ext uri="{FF2B5EF4-FFF2-40B4-BE49-F238E27FC236}">
                <a16:creationId xmlns:a16="http://schemas.microsoft.com/office/drawing/2014/main" id="{1B686225-0C71-C43B-44E2-089EEF70B8C7}"/>
              </a:ext>
            </a:extLst>
          </p:cNvPr>
          <p:cNvSpPr>
            <a:spLocks noGrp="1"/>
          </p:cNvSpPr>
          <p:nvPr>
            <p:ph type="ftr" sz="quarter" idx="3"/>
          </p:nvPr>
        </p:nvSpPr>
        <p:spPr/>
        <p:txBody>
          <a:bodyPr/>
          <a:lstStyle/>
          <a:p>
            <a:endParaRPr lang="en-US"/>
          </a:p>
        </p:txBody>
      </p:sp>
      <p:sp>
        <p:nvSpPr>
          <p:cNvPr id="6" name="Slide Number Placeholder 5">
            <a:extLst>
              <a:ext uri="{FF2B5EF4-FFF2-40B4-BE49-F238E27FC236}">
                <a16:creationId xmlns:a16="http://schemas.microsoft.com/office/drawing/2014/main" id="{2BF9BE36-E6ED-4692-917B-A51CFFED0D31}"/>
              </a:ext>
            </a:extLst>
          </p:cNvPr>
          <p:cNvSpPr>
            <a:spLocks noGrp="1"/>
          </p:cNvSpPr>
          <p:nvPr>
            <p:ph type="sldNum" sz="quarter" idx="4"/>
          </p:nvPr>
        </p:nvSpPr>
        <p:spPr/>
        <p:txBody>
          <a:bodyPr/>
          <a:lstStyle/>
          <a:p>
            <a:fld id="{D16E7E41-7F23-8141-8D13-41C713F32723}" type="slidenum">
              <a:rPr lang="en-FR" smtClean="0"/>
              <a:pPr/>
              <a:t>31</a:t>
            </a:fld>
            <a:endParaRPr lang="en-FR"/>
          </a:p>
        </p:txBody>
      </p:sp>
    </p:spTree>
    <p:extLst>
      <p:ext uri="{BB962C8B-B14F-4D97-AF65-F5344CB8AC3E}">
        <p14:creationId xmlns:p14="http://schemas.microsoft.com/office/powerpoint/2010/main" val="1908643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F9D01-4F6C-E474-6B56-ABA05ED678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35E35F-7FDA-160A-1E2B-3C81F830A388}"/>
              </a:ext>
            </a:extLst>
          </p:cNvPr>
          <p:cNvSpPr>
            <a:spLocks noGrp="1"/>
          </p:cNvSpPr>
          <p:nvPr>
            <p:ph type="title"/>
          </p:nvPr>
        </p:nvSpPr>
        <p:spPr/>
        <p:txBody>
          <a:bodyPr/>
          <a:lstStyle/>
          <a:p>
            <a:r>
              <a:rPr lang="en-US"/>
              <a:t>Mixed codebase strategy</a:t>
            </a:r>
          </a:p>
        </p:txBody>
      </p:sp>
      <p:sp>
        <p:nvSpPr>
          <p:cNvPr id="4" name="Date Placeholder 3">
            <a:extLst>
              <a:ext uri="{FF2B5EF4-FFF2-40B4-BE49-F238E27FC236}">
                <a16:creationId xmlns:a16="http://schemas.microsoft.com/office/drawing/2014/main" id="{B1260075-EFFD-BBDF-44FD-744ADC69E0B1}"/>
              </a:ext>
            </a:extLst>
          </p:cNvPr>
          <p:cNvSpPr>
            <a:spLocks noGrp="1"/>
          </p:cNvSpPr>
          <p:nvPr>
            <p:ph type="dt" sz="half" idx="2"/>
          </p:nvPr>
        </p:nvSpPr>
        <p:spPr/>
        <p:txBody>
          <a:bodyPr/>
          <a:lstStyle/>
          <a:p>
            <a:fld id="{9A693893-F0F9-4ED9-B516-CE2C9C8A4DDB}" type="datetime3">
              <a:rPr lang="en-US" smtClean="0"/>
              <a:pPr/>
              <a:t>30 April 2025</a:t>
            </a:fld>
            <a:endParaRPr lang="en-US"/>
          </a:p>
        </p:txBody>
      </p:sp>
      <p:sp>
        <p:nvSpPr>
          <p:cNvPr id="5" name="Footer Placeholder 4">
            <a:extLst>
              <a:ext uri="{FF2B5EF4-FFF2-40B4-BE49-F238E27FC236}">
                <a16:creationId xmlns:a16="http://schemas.microsoft.com/office/drawing/2014/main" id="{6C0ED6A8-8EBF-929B-281B-488511851D83}"/>
              </a:ext>
            </a:extLst>
          </p:cNvPr>
          <p:cNvSpPr>
            <a:spLocks noGrp="1"/>
          </p:cNvSpPr>
          <p:nvPr>
            <p:ph type="ftr" sz="quarter" idx="3"/>
          </p:nvPr>
        </p:nvSpPr>
        <p:spPr/>
        <p:txBody>
          <a:bodyPr/>
          <a:lstStyle/>
          <a:p>
            <a:endParaRPr lang="en-US"/>
          </a:p>
        </p:txBody>
      </p:sp>
      <p:sp>
        <p:nvSpPr>
          <p:cNvPr id="6" name="Slide Number Placeholder 5">
            <a:extLst>
              <a:ext uri="{FF2B5EF4-FFF2-40B4-BE49-F238E27FC236}">
                <a16:creationId xmlns:a16="http://schemas.microsoft.com/office/drawing/2014/main" id="{B80F9AF1-21F5-D2EF-7082-0F8FA7C2C8D9}"/>
              </a:ext>
            </a:extLst>
          </p:cNvPr>
          <p:cNvSpPr>
            <a:spLocks noGrp="1"/>
          </p:cNvSpPr>
          <p:nvPr>
            <p:ph type="sldNum" sz="quarter" idx="4"/>
          </p:nvPr>
        </p:nvSpPr>
        <p:spPr/>
        <p:txBody>
          <a:bodyPr/>
          <a:lstStyle/>
          <a:p>
            <a:fld id="{D16E7E41-7F23-8141-8D13-41C713F32723}" type="slidenum">
              <a:rPr lang="en-FR" smtClean="0"/>
              <a:pPr/>
              <a:t>32</a:t>
            </a:fld>
            <a:endParaRPr lang="en-FR"/>
          </a:p>
        </p:txBody>
      </p:sp>
      <p:sp>
        <p:nvSpPr>
          <p:cNvPr id="10" name="Rectangle : coins arrondis 9">
            <a:extLst>
              <a:ext uri="{FF2B5EF4-FFF2-40B4-BE49-F238E27FC236}">
                <a16:creationId xmlns:a16="http://schemas.microsoft.com/office/drawing/2014/main" id="{3F7178FB-C629-BA2C-5512-59F9D7B2801B}"/>
              </a:ext>
            </a:extLst>
          </p:cNvPr>
          <p:cNvSpPr/>
          <p:nvPr/>
        </p:nvSpPr>
        <p:spPr>
          <a:xfrm>
            <a:off x="729343" y="1458686"/>
            <a:ext cx="4789714" cy="5034189"/>
          </a:xfrm>
          <a:prstGeom prst="roundRect">
            <a:avLst/>
          </a:prstGeom>
          <a:solidFill>
            <a:schemeClr val="accent1">
              <a:alpha val="3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fr-FR" sz="2000" b="1" dirty="0" err="1">
                <a:solidFill>
                  <a:schemeClr val="tx1"/>
                </a:solidFill>
              </a:rPr>
              <a:t>Individual</a:t>
            </a:r>
            <a:r>
              <a:rPr lang="fr-FR" sz="2000" b="1" dirty="0">
                <a:solidFill>
                  <a:schemeClr val="tx1"/>
                </a:solidFill>
              </a:rPr>
              <a:t> analyses</a:t>
            </a:r>
            <a:br>
              <a:rPr lang="fr-FR" sz="1600" b="1" dirty="0">
                <a:solidFill>
                  <a:schemeClr val="tx1"/>
                </a:solidFill>
              </a:rPr>
            </a:br>
            <a:endParaRPr lang="fr-FR" sz="1600" b="1" dirty="0">
              <a:solidFill>
                <a:schemeClr val="tx1"/>
              </a:solidFill>
            </a:endParaRPr>
          </a:p>
          <a:p>
            <a:pPr marL="285750" indent="-285750">
              <a:buFont typeface="Arial" panose="020B0604020202020204" pitchFamily="34" charset="0"/>
              <a:buChar char="•"/>
            </a:pPr>
            <a:r>
              <a:rPr lang="fr-FR" sz="1600" dirty="0">
                <a:solidFill>
                  <a:schemeClr val="tx1"/>
                </a:solidFill>
              </a:rPr>
              <a:t>Run </a:t>
            </a:r>
            <a:r>
              <a:rPr lang="fr-FR" sz="1600" dirty="0" err="1">
                <a:solidFill>
                  <a:schemeClr val="tx1"/>
                </a:solidFill>
              </a:rPr>
              <a:t>formal</a:t>
            </a:r>
            <a:r>
              <a:rPr lang="fr-FR" sz="1600" dirty="0">
                <a:solidFill>
                  <a:schemeClr val="tx1"/>
                </a:solidFill>
              </a:rPr>
              <a:t> </a:t>
            </a:r>
            <a:r>
              <a:rPr lang="fr-FR" sz="1600" dirty="0" err="1">
                <a:solidFill>
                  <a:schemeClr val="tx1"/>
                </a:solidFill>
              </a:rPr>
              <a:t>methods</a:t>
            </a:r>
            <a:r>
              <a:rPr lang="fr-FR" sz="1600" dirty="0">
                <a:solidFill>
                  <a:schemeClr val="tx1"/>
                </a:solidFill>
              </a:rPr>
              <a:t> on C++ and Rust code </a:t>
            </a:r>
            <a:r>
              <a:rPr lang="fr-FR" sz="1600" dirty="0" err="1">
                <a:solidFill>
                  <a:schemeClr val="tx1"/>
                </a:solidFill>
              </a:rPr>
              <a:t>separately</a:t>
            </a:r>
            <a:br>
              <a:rPr lang="fr-FR" sz="1600" dirty="0">
                <a:solidFill>
                  <a:schemeClr val="tx1"/>
                </a:solidFill>
              </a:rPr>
            </a:br>
            <a:endParaRPr lang="fr-FR" sz="1600" dirty="0">
              <a:solidFill>
                <a:schemeClr val="tx1"/>
              </a:solidFill>
            </a:endParaRPr>
          </a:p>
          <a:p>
            <a:pPr marL="285750" indent="-285750">
              <a:buFont typeface="Arial" panose="020B0604020202020204" pitchFamily="34" charset="0"/>
              <a:buChar char="•"/>
            </a:pPr>
            <a:r>
              <a:rPr lang="fr-FR" sz="1600" dirty="0">
                <a:solidFill>
                  <a:schemeClr val="tx1"/>
                </a:solidFill>
              </a:rPr>
              <a:t>Use full « </a:t>
            </a:r>
            <a:r>
              <a:rPr lang="fr-FR" sz="1600" dirty="0" err="1">
                <a:solidFill>
                  <a:schemeClr val="tx1"/>
                </a:solidFill>
              </a:rPr>
              <a:t>generalization</a:t>
            </a:r>
            <a:r>
              <a:rPr lang="fr-FR" sz="1600" dirty="0">
                <a:solidFill>
                  <a:schemeClr val="tx1"/>
                </a:solidFill>
              </a:rPr>
              <a:t> » - </a:t>
            </a:r>
            <a:r>
              <a:rPr lang="fr-FR" sz="1600" dirty="0" err="1">
                <a:solidFill>
                  <a:schemeClr val="tx1"/>
                </a:solidFill>
              </a:rPr>
              <a:t>that</a:t>
            </a:r>
            <a:r>
              <a:rPr lang="fr-FR" sz="1600" dirty="0">
                <a:solidFill>
                  <a:schemeClr val="tx1"/>
                </a:solidFill>
              </a:rPr>
              <a:t> </a:t>
            </a:r>
            <a:r>
              <a:rPr lang="fr-FR" sz="1600" dirty="0" err="1">
                <a:solidFill>
                  <a:schemeClr val="tx1"/>
                </a:solidFill>
              </a:rPr>
              <a:t>is</a:t>
            </a:r>
            <a:r>
              <a:rPr lang="fr-FR" sz="1600" dirty="0">
                <a:solidFill>
                  <a:schemeClr val="tx1"/>
                </a:solidFill>
              </a:rPr>
              <a:t>, by default, full range of the types</a:t>
            </a:r>
          </a:p>
          <a:p>
            <a:pPr marL="742950" lvl="1" indent="-285750">
              <a:buFont typeface="Arial" panose="020B0604020202020204" pitchFamily="34" charset="0"/>
              <a:buChar char="•"/>
            </a:pPr>
            <a:r>
              <a:rPr lang="fr-FR" sz="1600" dirty="0">
                <a:solidFill>
                  <a:schemeClr val="tx1"/>
                </a:solidFill>
              </a:rPr>
              <a:t>Do </a:t>
            </a:r>
            <a:r>
              <a:rPr lang="fr-FR" sz="1600" dirty="0" err="1">
                <a:solidFill>
                  <a:schemeClr val="tx1"/>
                </a:solidFill>
              </a:rPr>
              <a:t>this</a:t>
            </a:r>
            <a:r>
              <a:rPr lang="fr-FR" sz="1600" dirty="0">
                <a:solidFill>
                  <a:schemeClr val="tx1"/>
                </a:solidFill>
              </a:rPr>
              <a:t> for all </a:t>
            </a:r>
            <a:r>
              <a:rPr lang="fr-FR" sz="1600" dirty="0" err="1">
                <a:solidFill>
                  <a:schemeClr val="tx1"/>
                </a:solidFill>
              </a:rPr>
              <a:t>entrypoint</a:t>
            </a:r>
            <a:r>
              <a:rPr lang="fr-FR" sz="1600" dirty="0">
                <a:solidFill>
                  <a:schemeClr val="tx1"/>
                </a:solidFill>
              </a:rPr>
              <a:t> values</a:t>
            </a:r>
          </a:p>
          <a:p>
            <a:pPr marL="742950" lvl="1" indent="-285750">
              <a:buFont typeface="Arial" panose="020B0604020202020204" pitchFamily="34" charset="0"/>
              <a:buChar char="•"/>
            </a:pPr>
            <a:endParaRPr lang="fr-FR" sz="1600" dirty="0">
              <a:solidFill>
                <a:schemeClr val="tx1"/>
              </a:solidFill>
            </a:endParaRPr>
          </a:p>
          <a:p>
            <a:pPr marL="285750" indent="-285750">
              <a:buFont typeface="Arial" panose="020B0604020202020204" pitchFamily="34" charset="0"/>
              <a:buChar char="•"/>
            </a:pPr>
            <a:r>
              <a:rPr lang="fr-FR" sz="1600" dirty="0" err="1">
                <a:solidFill>
                  <a:schemeClr val="tx1"/>
                </a:solidFill>
              </a:rPr>
              <a:t>Because</a:t>
            </a:r>
            <a:r>
              <a:rPr lang="fr-FR" sz="1600" dirty="0">
                <a:solidFill>
                  <a:schemeClr val="tx1"/>
                </a:solidFill>
              </a:rPr>
              <a:t> </a:t>
            </a:r>
            <a:r>
              <a:rPr lang="fr-FR" sz="1600" dirty="0" err="1">
                <a:solidFill>
                  <a:schemeClr val="tx1"/>
                </a:solidFill>
              </a:rPr>
              <a:t>Formal</a:t>
            </a:r>
            <a:r>
              <a:rPr lang="fr-FR" sz="1600" dirty="0">
                <a:solidFill>
                  <a:schemeClr val="tx1"/>
                </a:solidFill>
              </a:rPr>
              <a:t> Methods </a:t>
            </a:r>
            <a:r>
              <a:rPr lang="fr-FR" sz="1600" dirty="0" err="1">
                <a:solidFill>
                  <a:schemeClr val="tx1"/>
                </a:solidFill>
              </a:rPr>
              <a:t>won’t</a:t>
            </a:r>
            <a:r>
              <a:rPr lang="fr-FR" sz="1600" dirty="0">
                <a:solidFill>
                  <a:schemeClr val="tx1"/>
                </a:solidFill>
              </a:rPr>
              <a:t> </a:t>
            </a:r>
            <a:r>
              <a:rPr lang="fr-FR" sz="1600" dirty="0" err="1">
                <a:solidFill>
                  <a:schemeClr val="tx1"/>
                </a:solidFill>
              </a:rPr>
              <a:t>yield</a:t>
            </a:r>
            <a:r>
              <a:rPr lang="fr-FR" sz="1600" dirty="0">
                <a:solidFill>
                  <a:schemeClr val="tx1"/>
                </a:solidFill>
              </a:rPr>
              <a:t> false </a:t>
            </a:r>
            <a:r>
              <a:rPr lang="fr-FR" sz="1600" dirty="0" err="1">
                <a:solidFill>
                  <a:schemeClr val="tx1"/>
                </a:solidFill>
              </a:rPr>
              <a:t>negatives</a:t>
            </a:r>
            <a:r>
              <a:rPr lang="fr-FR" sz="1600" dirty="0">
                <a:solidFill>
                  <a:schemeClr val="tx1"/>
                </a:solidFill>
              </a:rPr>
              <a:t>, </a:t>
            </a:r>
            <a:r>
              <a:rPr lang="fr-FR" sz="1600" dirty="0" err="1">
                <a:solidFill>
                  <a:schemeClr val="tx1"/>
                </a:solidFill>
              </a:rPr>
              <a:t>you</a:t>
            </a:r>
            <a:r>
              <a:rPr lang="fr-FR" sz="1600" dirty="0">
                <a:solidFill>
                  <a:schemeClr val="tx1"/>
                </a:solidFill>
              </a:rPr>
              <a:t> can </a:t>
            </a:r>
            <a:r>
              <a:rPr lang="fr-FR" sz="1600" dirty="0" err="1">
                <a:solidFill>
                  <a:schemeClr val="tx1"/>
                </a:solidFill>
              </a:rPr>
              <a:t>ensure</a:t>
            </a:r>
            <a:r>
              <a:rPr lang="fr-FR" sz="1600" dirty="0">
                <a:solidFill>
                  <a:schemeClr val="tx1"/>
                </a:solidFill>
              </a:rPr>
              <a:t> </a:t>
            </a:r>
            <a:r>
              <a:rPr lang="fr-FR" sz="1600" dirty="0" err="1">
                <a:solidFill>
                  <a:schemeClr val="tx1"/>
                </a:solidFill>
              </a:rPr>
              <a:t>unparalleled</a:t>
            </a:r>
            <a:r>
              <a:rPr lang="fr-FR" sz="1600" dirty="0">
                <a:solidFill>
                  <a:schemeClr val="tx1"/>
                </a:solidFill>
              </a:rPr>
              <a:t> </a:t>
            </a:r>
            <a:r>
              <a:rPr lang="fr-FR" sz="1600" dirty="0" err="1">
                <a:solidFill>
                  <a:schemeClr val="tx1"/>
                </a:solidFill>
              </a:rPr>
              <a:t>robustness</a:t>
            </a:r>
            <a:br>
              <a:rPr lang="fr-FR" sz="1600" dirty="0">
                <a:solidFill>
                  <a:schemeClr val="tx1"/>
                </a:solidFill>
              </a:rPr>
            </a:br>
            <a:endParaRPr lang="fr-FR" sz="1600" dirty="0">
              <a:solidFill>
                <a:schemeClr val="tx1"/>
              </a:solidFill>
            </a:endParaRPr>
          </a:p>
          <a:p>
            <a:pPr marL="742950" lvl="1" indent="-285750">
              <a:buFont typeface="Arial" panose="020B0604020202020204" pitchFamily="34" charset="0"/>
              <a:buChar char="•"/>
            </a:pPr>
            <a:r>
              <a:rPr lang="fr-FR" sz="1600" dirty="0">
                <a:solidFill>
                  <a:schemeClr val="tx1"/>
                </a:solidFill>
              </a:rPr>
              <a:t>But </a:t>
            </a:r>
            <a:r>
              <a:rPr lang="fr-FR" sz="1600" dirty="0" err="1">
                <a:solidFill>
                  <a:schemeClr val="tx1"/>
                </a:solidFill>
              </a:rPr>
              <a:t>you</a:t>
            </a:r>
            <a:r>
              <a:rPr lang="fr-FR" sz="1600" dirty="0">
                <a:solidFill>
                  <a:schemeClr val="tx1"/>
                </a:solidFill>
              </a:rPr>
              <a:t> </a:t>
            </a:r>
            <a:r>
              <a:rPr lang="fr-FR" sz="1600" dirty="0" err="1">
                <a:solidFill>
                  <a:schemeClr val="tx1"/>
                </a:solidFill>
              </a:rPr>
              <a:t>may</a:t>
            </a:r>
            <a:r>
              <a:rPr lang="fr-FR" sz="1600" dirty="0">
                <a:solidFill>
                  <a:schemeClr val="tx1"/>
                </a:solidFill>
              </a:rPr>
              <a:t> have a </a:t>
            </a:r>
            <a:r>
              <a:rPr lang="fr-FR" sz="1600" dirty="0" err="1">
                <a:solidFill>
                  <a:schemeClr val="tx1"/>
                </a:solidFill>
              </a:rPr>
              <a:t>number</a:t>
            </a:r>
            <a:r>
              <a:rPr lang="fr-FR" sz="1600" dirty="0">
                <a:solidFill>
                  <a:schemeClr val="tx1"/>
                </a:solidFill>
              </a:rPr>
              <a:t> of false positives </a:t>
            </a:r>
            <a:r>
              <a:rPr lang="fr-FR" sz="1600" dirty="0" err="1">
                <a:solidFill>
                  <a:schemeClr val="tx1"/>
                </a:solidFill>
              </a:rPr>
              <a:t>that</a:t>
            </a:r>
            <a:r>
              <a:rPr lang="fr-FR" sz="1600" dirty="0">
                <a:solidFill>
                  <a:schemeClr val="tx1"/>
                </a:solidFill>
              </a:rPr>
              <a:t> in </a:t>
            </a:r>
            <a:r>
              <a:rPr lang="fr-FR" sz="1600" dirty="0" err="1">
                <a:solidFill>
                  <a:schemeClr val="tx1"/>
                </a:solidFill>
              </a:rPr>
              <a:t>fact</a:t>
            </a:r>
            <a:r>
              <a:rPr lang="fr-FR" sz="1600" dirty="0">
                <a:solidFill>
                  <a:schemeClr val="tx1"/>
                </a:solidFill>
              </a:rPr>
              <a:t> </a:t>
            </a:r>
            <a:r>
              <a:rPr lang="fr-FR" sz="1600" dirty="0" err="1">
                <a:solidFill>
                  <a:schemeClr val="tx1"/>
                </a:solidFill>
              </a:rPr>
              <a:t>won’t</a:t>
            </a:r>
            <a:r>
              <a:rPr lang="fr-FR" sz="1600" dirty="0">
                <a:solidFill>
                  <a:schemeClr val="tx1"/>
                </a:solidFill>
              </a:rPr>
              <a:t> </a:t>
            </a:r>
            <a:r>
              <a:rPr lang="fr-FR" sz="1600" dirty="0" err="1">
                <a:solidFill>
                  <a:schemeClr val="tx1"/>
                </a:solidFill>
              </a:rPr>
              <a:t>happen</a:t>
            </a:r>
            <a:r>
              <a:rPr lang="fr-FR" sz="1600" dirty="0">
                <a:solidFill>
                  <a:schemeClr val="tx1"/>
                </a:solidFill>
              </a:rPr>
              <a:t> in the mixed code</a:t>
            </a:r>
          </a:p>
        </p:txBody>
      </p:sp>
      <p:sp>
        <p:nvSpPr>
          <p:cNvPr id="11" name="Rectangle : coins arrondis 10">
            <a:extLst>
              <a:ext uri="{FF2B5EF4-FFF2-40B4-BE49-F238E27FC236}">
                <a16:creationId xmlns:a16="http://schemas.microsoft.com/office/drawing/2014/main" id="{E5C68BC6-6BCD-29B7-6761-A84AA1949C76}"/>
              </a:ext>
            </a:extLst>
          </p:cNvPr>
          <p:cNvSpPr/>
          <p:nvPr/>
        </p:nvSpPr>
        <p:spPr>
          <a:xfrm>
            <a:off x="6564086" y="1458686"/>
            <a:ext cx="4789714" cy="4963432"/>
          </a:xfrm>
          <a:prstGeom prst="roundRect">
            <a:avLst/>
          </a:prstGeom>
          <a:solidFill>
            <a:schemeClr val="accent1">
              <a:alpha val="3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fr-FR" b="1" dirty="0" err="1">
                <a:solidFill>
                  <a:schemeClr val="tx1"/>
                </a:solidFill>
              </a:rPr>
              <a:t>Unified</a:t>
            </a:r>
            <a:r>
              <a:rPr lang="fr-FR" b="1" dirty="0">
                <a:solidFill>
                  <a:schemeClr val="tx1"/>
                </a:solidFill>
              </a:rPr>
              <a:t> </a:t>
            </a:r>
            <a:r>
              <a:rPr lang="fr-FR" b="1" dirty="0" err="1">
                <a:solidFill>
                  <a:schemeClr val="tx1"/>
                </a:solidFill>
              </a:rPr>
              <a:t>analysis</a:t>
            </a:r>
            <a:br>
              <a:rPr lang="fr-FR" sz="1600" b="1" dirty="0">
                <a:solidFill>
                  <a:schemeClr val="tx1"/>
                </a:solidFill>
              </a:rPr>
            </a:br>
            <a:endParaRPr lang="fr-FR" sz="1600" b="1" dirty="0">
              <a:solidFill>
                <a:schemeClr val="tx1"/>
              </a:solidFill>
            </a:endParaRPr>
          </a:p>
          <a:p>
            <a:pPr marL="285750" indent="-285750">
              <a:buFont typeface="Arial" panose="020B0604020202020204" pitchFamily="34" charset="0"/>
              <a:buChar char="•"/>
            </a:pPr>
            <a:r>
              <a:rPr lang="fr-FR" sz="1600" dirty="0">
                <a:solidFill>
                  <a:schemeClr val="tx1"/>
                </a:solidFill>
              </a:rPr>
              <a:t>Run </a:t>
            </a:r>
            <a:r>
              <a:rPr lang="fr-FR" sz="1600" dirty="0" err="1">
                <a:solidFill>
                  <a:schemeClr val="tx1"/>
                </a:solidFill>
              </a:rPr>
              <a:t>formal</a:t>
            </a:r>
            <a:r>
              <a:rPr lang="fr-FR" sz="1600" dirty="0">
                <a:solidFill>
                  <a:schemeClr val="tx1"/>
                </a:solidFill>
              </a:rPr>
              <a:t> </a:t>
            </a:r>
            <a:r>
              <a:rPr lang="fr-FR" sz="1600" dirty="0" err="1">
                <a:solidFill>
                  <a:schemeClr val="tx1"/>
                </a:solidFill>
              </a:rPr>
              <a:t>methods</a:t>
            </a:r>
            <a:r>
              <a:rPr lang="fr-FR" sz="1600" dirty="0">
                <a:solidFill>
                  <a:schemeClr val="tx1"/>
                </a:solidFill>
              </a:rPr>
              <a:t> by </a:t>
            </a:r>
            <a:r>
              <a:rPr lang="fr-FR" sz="1600" dirty="0" err="1">
                <a:solidFill>
                  <a:schemeClr val="tx1"/>
                </a:solidFill>
              </a:rPr>
              <a:t>treating</a:t>
            </a:r>
            <a:r>
              <a:rPr lang="fr-FR" sz="1600" dirty="0">
                <a:solidFill>
                  <a:schemeClr val="tx1"/>
                </a:solidFill>
              </a:rPr>
              <a:t> the code in C++ and Rust as if </a:t>
            </a:r>
            <a:r>
              <a:rPr lang="fr-FR" sz="1600" dirty="0" err="1">
                <a:solidFill>
                  <a:schemeClr val="tx1"/>
                </a:solidFill>
              </a:rPr>
              <a:t>they</a:t>
            </a:r>
            <a:r>
              <a:rPr lang="fr-FR" sz="1600" dirty="0">
                <a:solidFill>
                  <a:schemeClr val="tx1"/>
                </a:solidFill>
              </a:rPr>
              <a:t> </a:t>
            </a:r>
            <a:r>
              <a:rPr lang="fr-FR" sz="1600" dirty="0" err="1">
                <a:solidFill>
                  <a:schemeClr val="tx1"/>
                </a:solidFill>
              </a:rPr>
              <a:t>were</a:t>
            </a:r>
            <a:r>
              <a:rPr lang="fr-FR" sz="1600" dirty="0">
                <a:solidFill>
                  <a:schemeClr val="tx1"/>
                </a:solidFill>
              </a:rPr>
              <a:t> one</a:t>
            </a:r>
            <a:br>
              <a:rPr lang="fr-FR" sz="1600" dirty="0">
                <a:solidFill>
                  <a:schemeClr val="tx1"/>
                </a:solidFill>
              </a:rPr>
            </a:br>
            <a:endParaRPr lang="fr-FR" sz="1600" dirty="0">
              <a:solidFill>
                <a:schemeClr val="tx1"/>
              </a:solidFill>
            </a:endParaRPr>
          </a:p>
          <a:p>
            <a:pPr marL="285750" indent="-285750">
              <a:buFont typeface="Arial" panose="020B0604020202020204" pitchFamily="34" charset="0"/>
              <a:buChar char="•"/>
            </a:pPr>
            <a:r>
              <a:rPr lang="fr-FR" sz="1600" dirty="0" err="1">
                <a:solidFill>
                  <a:schemeClr val="tx1"/>
                </a:solidFill>
              </a:rPr>
              <a:t>Thus</a:t>
            </a:r>
            <a:r>
              <a:rPr lang="fr-FR" sz="1600" dirty="0">
                <a:solidFill>
                  <a:schemeClr val="tx1"/>
                </a:solidFill>
              </a:rPr>
              <a:t>, if the C++ code calls Rust (or Rust calls C++), the range </a:t>
            </a:r>
            <a:r>
              <a:rPr lang="fr-FR" sz="1600" dirty="0" err="1">
                <a:solidFill>
                  <a:schemeClr val="tx1"/>
                </a:solidFill>
              </a:rPr>
              <a:t>resulting</a:t>
            </a:r>
            <a:r>
              <a:rPr lang="fr-FR" sz="1600" dirty="0">
                <a:solidFill>
                  <a:schemeClr val="tx1"/>
                </a:solidFill>
              </a:rPr>
              <a:t> of </a:t>
            </a:r>
            <a:r>
              <a:rPr lang="fr-FR" sz="1600" dirty="0" err="1">
                <a:solidFill>
                  <a:schemeClr val="tx1"/>
                </a:solidFill>
              </a:rPr>
              <a:t>that</a:t>
            </a:r>
            <a:r>
              <a:rPr lang="fr-FR" sz="1600" dirty="0">
                <a:solidFill>
                  <a:schemeClr val="tx1"/>
                </a:solidFill>
              </a:rPr>
              <a:t> call </a:t>
            </a:r>
            <a:r>
              <a:rPr lang="fr-FR" sz="1600" dirty="0" err="1">
                <a:solidFill>
                  <a:schemeClr val="tx1"/>
                </a:solidFill>
              </a:rPr>
              <a:t>will</a:t>
            </a:r>
            <a:r>
              <a:rPr lang="fr-FR" sz="1600" dirty="0">
                <a:solidFill>
                  <a:schemeClr val="tx1"/>
                </a:solidFill>
              </a:rPr>
              <a:t> </a:t>
            </a:r>
            <a:r>
              <a:rPr lang="fr-FR" sz="1600" dirty="0" err="1">
                <a:solidFill>
                  <a:schemeClr val="tx1"/>
                </a:solidFill>
              </a:rPr>
              <a:t>be</a:t>
            </a:r>
            <a:r>
              <a:rPr lang="fr-FR" sz="1600" dirty="0">
                <a:solidFill>
                  <a:schemeClr val="tx1"/>
                </a:solidFill>
              </a:rPr>
              <a:t> </a:t>
            </a:r>
            <a:r>
              <a:rPr lang="fr-FR" sz="1600" dirty="0" err="1">
                <a:solidFill>
                  <a:schemeClr val="tx1"/>
                </a:solidFill>
              </a:rPr>
              <a:t>considered</a:t>
            </a:r>
            <a:r>
              <a:rPr lang="fr-FR" sz="1600" dirty="0">
                <a:solidFill>
                  <a:schemeClr val="tx1"/>
                </a:solidFill>
              </a:rPr>
              <a:t> for the </a:t>
            </a:r>
            <a:r>
              <a:rPr lang="fr-FR" sz="1600" dirty="0" err="1">
                <a:solidFill>
                  <a:schemeClr val="tx1"/>
                </a:solidFill>
              </a:rPr>
              <a:t>analysis</a:t>
            </a:r>
            <a:endParaRPr lang="fr-FR" sz="1600" dirty="0">
              <a:solidFill>
                <a:schemeClr val="tx1"/>
              </a:solidFill>
            </a:endParaRPr>
          </a:p>
          <a:p>
            <a:pPr marL="742950" lvl="1" indent="-285750">
              <a:buFont typeface="Arial" panose="020B0604020202020204" pitchFamily="34" charset="0"/>
              <a:buChar char="•"/>
            </a:pPr>
            <a:r>
              <a:rPr lang="fr-FR" sz="1600" dirty="0" err="1">
                <a:solidFill>
                  <a:schemeClr val="tx1"/>
                </a:solidFill>
              </a:rPr>
              <a:t>Instead</a:t>
            </a:r>
            <a:r>
              <a:rPr lang="fr-FR" sz="1600" dirty="0">
                <a:solidFill>
                  <a:schemeClr val="tx1"/>
                </a:solidFill>
              </a:rPr>
              <a:t> of full range</a:t>
            </a:r>
            <a:br>
              <a:rPr lang="fr-FR" sz="1600" dirty="0">
                <a:solidFill>
                  <a:schemeClr val="tx1"/>
                </a:solidFill>
              </a:rPr>
            </a:br>
            <a:endParaRPr lang="fr-FR" sz="1600" dirty="0">
              <a:solidFill>
                <a:schemeClr val="tx1"/>
              </a:solidFill>
            </a:endParaRPr>
          </a:p>
          <a:p>
            <a:pPr marL="285750" indent="-285750">
              <a:buFont typeface="Arial" panose="020B0604020202020204" pitchFamily="34" charset="0"/>
              <a:buChar char="•"/>
            </a:pPr>
            <a:r>
              <a:rPr lang="fr-FR" sz="1600" dirty="0" err="1">
                <a:solidFill>
                  <a:schemeClr val="tx1"/>
                </a:solidFill>
              </a:rPr>
              <a:t>Result</a:t>
            </a:r>
            <a:r>
              <a:rPr lang="fr-FR" sz="1600" dirty="0">
                <a:solidFill>
                  <a:schemeClr val="tx1"/>
                </a:solidFill>
              </a:rPr>
              <a:t>: </a:t>
            </a:r>
            <a:r>
              <a:rPr lang="fr-FR" sz="1600" dirty="0" err="1">
                <a:solidFill>
                  <a:schemeClr val="tx1"/>
                </a:solidFill>
              </a:rPr>
              <a:t>you</a:t>
            </a:r>
            <a:r>
              <a:rPr lang="fr-FR" sz="1600" dirty="0">
                <a:solidFill>
                  <a:schemeClr val="tx1"/>
                </a:solidFill>
              </a:rPr>
              <a:t> </a:t>
            </a:r>
            <a:r>
              <a:rPr lang="fr-FR" sz="1600" dirty="0" err="1">
                <a:solidFill>
                  <a:schemeClr val="tx1"/>
                </a:solidFill>
              </a:rPr>
              <a:t>still</a:t>
            </a:r>
            <a:r>
              <a:rPr lang="fr-FR" sz="1600" dirty="0">
                <a:solidFill>
                  <a:schemeClr val="tx1"/>
                </a:solidFill>
              </a:rPr>
              <a:t> </a:t>
            </a:r>
            <a:r>
              <a:rPr lang="fr-FR" sz="1600" dirty="0" err="1">
                <a:solidFill>
                  <a:schemeClr val="tx1"/>
                </a:solidFill>
              </a:rPr>
              <a:t>get</a:t>
            </a:r>
            <a:r>
              <a:rPr lang="fr-FR" sz="1600" dirty="0">
                <a:solidFill>
                  <a:schemeClr val="tx1"/>
                </a:solidFill>
              </a:rPr>
              <a:t> no false négatives, but </a:t>
            </a:r>
            <a:r>
              <a:rPr lang="fr-FR" sz="1600" dirty="0" err="1">
                <a:solidFill>
                  <a:schemeClr val="tx1"/>
                </a:solidFill>
              </a:rPr>
              <a:t>you</a:t>
            </a:r>
            <a:r>
              <a:rPr lang="fr-FR" sz="1600" dirty="0">
                <a:solidFill>
                  <a:schemeClr val="tx1"/>
                </a:solidFill>
              </a:rPr>
              <a:t> </a:t>
            </a:r>
            <a:r>
              <a:rPr lang="fr-FR" sz="1600" dirty="0" err="1">
                <a:solidFill>
                  <a:schemeClr val="tx1"/>
                </a:solidFill>
              </a:rPr>
              <a:t>may</a:t>
            </a:r>
            <a:r>
              <a:rPr lang="fr-FR" sz="1600" dirty="0">
                <a:solidFill>
                  <a:schemeClr val="tx1"/>
                </a:solidFill>
              </a:rPr>
              <a:t> </a:t>
            </a:r>
            <a:r>
              <a:rPr lang="fr-FR" sz="1600" dirty="0" err="1">
                <a:solidFill>
                  <a:schemeClr val="tx1"/>
                </a:solidFill>
              </a:rPr>
              <a:t>also</a:t>
            </a:r>
            <a:r>
              <a:rPr lang="fr-FR" sz="1600" dirty="0">
                <a:solidFill>
                  <a:schemeClr val="tx1"/>
                </a:solidFill>
              </a:rPr>
              <a:t> </a:t>
            </a:r>
            <a:r>
              <a:rPr lang="fr-FR" sz="1600" dirty="0" err="1">
                <a:solidFill>
                  <a:schemeClr val="tx1"/>
                </a:solidFill>
              </a:rPr>
              <a:t>reduce</a:t>
            </a:r>
            <a:r>
              <a:rPr lang="fr-FR" sz="1600" dirty="0">
                <a:solidFill>
                  <a:schemeClr val="tx1"/>
                </a:solidFill>
              </a:rPr>
              <a:t> the </a:t>
            </a:r>
            <a:r>
              <a:rPr lang="fr-FR" sz="1600" dirty="0" err="1">
                <a:solidFill>
                  <a:schemeClr val="tx1"/>
                </a:solidFill>
              </a:rPr>
              <a:t>number</a:t>
            </a:r>
            <a:r>
              <a:rPr lang="fr-FR" sz="1600" dirty="0">
                <a:solidFill>
                  <a:schemeClr val="tx1"/>
                </a:solidFill>
              </a:rPr>
              <a:t> of false positives </a:t>
            </a:r>
            <a:r>
              <a:rPr lang="fr-FR" sz="1600" u="sng" dirty="0">
                <a:solidFill>
                  <a:schemeClr val="tx1"/>
                </a:solidFill>
              </a:rPr>
              <a:t>in </a:t>
            </a:r>
            <a:r>
              <a:rPr lang="fr-FR" sz="1600" u="sng" dirty="0" err="1">
                <a:solidFill>
                  <a:schemeClr val="tx1"/>
                </a:solidFill>
              </a:rPr>
              <a:t>that</a:t>
            </a:r>
            <a:r>
              <a:rPr lang="fr-FR" sz="1600" u="sng" dirty="0">
                <a:solidFill>
                  <a:schemeClr val="tx1"/>
                </a:solidFill>
              </a:rPr>
              <a:t> </a:t>
            </a:r>
            <a:r>
              <a:rPr lang="fr-FR" sz="1600" u="sng" dirty="0" err="1">
                <a:solidFill>
                  <a:schemeClr val="tx1"/>
                </a:solidFill>
              </a:rPr>
              <a:t>specific</a:t>
            </a:r>
            <a:r>
              <a:rPr lang="fr-FR" sz="1600" u="sng" dirty="0">
                <a:solidFill>
                  <a:schemeClr val="tx1"/>
                </a:solidFill>
              </a:rPr>
              <a:t> </a:t>
            </a:r>
            <a:r>
              <a:rPr lang="fr-FR" sz="1600" u="sng" dirty="0" err="1">
                <a:solidFill>
                  <a:schemeClr val="tx1"/>
                </a:solidFill>
              </a:rPr>
              <a:t>context</a:t>
            </a:r>
            <a:r>
              <a:rPr lang="fr-FR" sz="1600" dirty="0">
                <a:solidFill>
                  <a:schemeClr val="tx1"/>
                </a:solidFill>
              </a:rPr>
              <a:t> </a:t>
            </a:r>
          </a:p>
        </p:txBody>
      </p:sp>
    </p:spTree>
    <p:extLst>
      <p:ext uri="{BB962C8B-B14F-4D97-AF65-F5344CB8AC3E}">
        <p14:creationId xmlns:p14="http://schemas.microsoft.com/office/powerpoint/2010/main" val="251696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FB16B6-5098-0209-E84C-788B27B2B6D9}"/>
            </a:ext>
          </a:extLst>
        </p:cNvPr>
        <p:cNvGrpSpPr/>
        <p:nvPr/>
      </p:nvGrpSpPr>
      <p:grpSpPr>
        <a:xfrm>
          <a:off x="0" y="0"/>
          <a:ext cx="0" cy="0"/>
          <a:chOff x="0" y="0"/>
          <a:chExt cx="0" cy="0"/>
        </a:xfrm>
      </p:grpSpPr>
      <p:pic>
        <p:nvPicPr>
          <p:cNvPr id="9" name="Image 8">
            <a:extLst>
              <a:ext uri="{FF2B5EF4-FFF2-40B4-BE49-F238E27FC236}">
                <a16:creationId xmlns:a16="http://schemas.microsoft.com/office/drawing/2014/main" id="{00D30640-2798-27E5-84D1-A22F067613F0}"/>
              </a:ext>
            </a:extLst>
          </p:cNvPr>
          <p:cNvPicPr>
            <a:picLocks noChangeAspect="1"/>
          </p:cNvPicPr>
          <p:nvPr/>
        </p:nvPicPr>
        <p:blipFill>
          <a:blip r:embed="rId2"/>
          <a:stretch>
            <a:fillRect/>
          </a:stretch>
        </p:blipFill>
        <p:spPr>
          <a:xfrm>
            <a:off x="6248350" y="2872791"/>
            <a:ext cx="5448772" cy="1733700"/>
          </a:xfrm>
          <a:prstGeom prst="rect">
            <a:avLst/>
          </a:prstGeom>
        </p:spPr>
      </p:pic>
      <p:sp>
        <p:nvSpPr>
          <p:cNvPr id="3" name="Content Placeholder 2">
            <a:extLst>
              <a:ext uri="{FF2B5EF4-FFF2-40B4-BE49-F238E27FC236}">
                <a16:creationId xmlns:a16="http://schemas.microsoft.com/office/drawing/2014/main" id="{D5F1A0BC-2553-E8D0-7185-CC1EA4C558F5}"/>
              </a:ext>
            </a:extLst>
          </p:cNvPr>
          <p:cNvSpPr>
            <a:spLocks noGrp="1"/>
          </p:cNvSpPr>
          <p:nvPr>
            <p:ph idx="1"/>
          </p:nvPr>
        </p:nvSpPr>
        <p:spPr>
          <a:xfrm>
            <a:off x="534208" y="1459456"/>
            <a:ext cx="5812439" cy="4588328"/>
          </a:xfrm>
        </p:spPr>
        <p:txBody>
          <a:bodyPr>
            <a:normAutofit/>
          </a:bodyPr>
          <a:lstStyle/>
          <a:p>
            <a:r>
              <a:rPr lang="en-US" sz="2000" dirty="0">
                <a:solidFill>
                  <a:srgbClr val="000000"/>
                </a:solidFill>
                <a:latin typeface="Arial" panose="020B0604020202020204" pitchFamily="34" charset="0"/>
              </a:rPr>
              <a:t>If we are analyzing that Rust library in isolation, formal methods will conclude there </a:t>
            </a:r>
            <a:r>
              <a:rPr lang="en-US" sz="2000" i="1" dirty="0">
                <a:solidFill>
                  <a:srgbClr val="000000"/>
                </a:solidFill>
                <a:latin typeface="Arial" panose="020B0604020202020204" pitchFamily="34" charset="0"/>
              </a:rPr>
              <a:t>can</a:t>
            </a:r>
            <a:r>
              <a:rPr lang="en-US" sz="2000" dirty="0">
                <a:solidFill>
                  <a:srgbClr val="000000"/>
                </a:solidFill>
                <a:latin typeface="Arial" panose="020B0604020202020204" pitchFamily="34" charset="0"/>
              </a:rPr>
              <a:t> be an overflow</a:t>
            </a:r>
          </a:p>
          <a:p>
            <a:pPr lvl="1"/>
            <a:r>
              <a:rPr lang="en-US" sz="1800" dirty="0">
                <a:solidFill>
                  <a:srgbClr val="000000"/>
                </a:solidFill>
                <a:latin typeface="Arial" panose="020B0604020202020204" pitchFamily="34" charset="0"/>
              </a:rPr>
              <a:t>Because by default inputs are full-range, so UCHAR_MAX</a:t>
            </a:r>
          </a:p>
          <a:p>
            <a:pPr lvl="1"/>
            <a:r>
              <a:rPr lang="en-US" sz="1800" dirty="0">
                <a:solidFill>
                  <a:srgbClr val="000000"/>
                </a:solidFill>
                <a:latin typeface="Arial" panose="020B0604020202020204" pitchFamily="34" charset="0"/>
              </a:rPr>
              <a:t>Correct strategy for reusability</a:t>
            </a:r>
          </a:p>
        </p:txBody>
      </p:sp>
      <p:sp>
        <p:nvSpPr>
          <p:cNvPr id="4" name="Date Placeholder 3">
            <a:extLst>
              <a:ext uri="{FF2B5EF4-FFF2-40B4-BE49-F238E27FC236}">
                <a16:creationId xmlns:a16="http://schemas.microsoft.com/office/drawing/2014/main" id="{524A3710-A08C-2EED-5BE5-1EFD25F70073}"/>
              </a:ext>
            </a:extLst>
          </p:cNvPr>
          <p:cNvSpPr>
            <a:spLocks noGrp="1"/>
          </p:cNvSpPr>
          <p:nvPr>
            <p:ph type="dt" sz="half" idx="2"/>
          </p:nvPr>
        </p:nvSpPr>
        <p:spPr/>
        <p:txBody>
          <a:bodyPr/>
          <a:lstStyle/>
          <a:p>
            <a:fld id="{9A693893-F0F9-4ED9-B516-CE2C9C8A4DDB}" type="datetime3">
              <a:rPr lang="en-US" smtClean="0"/>
              <a:pPr/>
              <a:t>30 April 2025</a:t>
            </a:fld>
            <a:endParaRPr lang="en-US"/>
          </a:p>
        </p:txBody>
      </p:sp>
      <p:sp>
        <p:nvSpPr>
          <p:cNvPr id="5" name="Footer Placeholder 4">
            <a:extLst>
              <a:ext uri="{FF2B5EF4-FFF2-40B4-BE49-F238E27FC236}">
                <a16:creationId xmlns:a16="http://schemas.microsoft.com/office/drawing/2014/main" id="{7E6666A9-BF18-2871-4F92-06E52BFBE1F4}"/>
              </a:ext>
            </a:extLst>
          </p:cNvPr>
          <p:cNvSpPr>
            <a:spLocks noGrp="1"/>
          </p:cNvSpPr>
          <p:nvPr>
            <p:ph type="ftr" sz="quarter" idx="3"/>
          </p:nvPr>
        </p:nvSpPr>
        <p:spPr/>
        <p:txBody>
          <a:bodyPr/>
          <a:lstStyle/>
          <a:p>
            <a:endParaRPr lang="en-US"/>
          </a:p>
        </p:txBody>
      </p:sp>
      <p:sp>
        <p:nvSpPr>
          <p:cNvPr id="6" name="Slide Number Placeholder 5">
            <a:extLst>
              <a:ext uri="{FF2B5EF4-FFF2-40B4-BE49-F238E27FC236}">
                <a16:creationId xmlns:a16="http://schemas.microsoft.com/office/drawing/2014/main" id="{D119EE47-5A95-2A4E-D4ED-1BB8008C54C0}"/>
              </a:ext>
            </a:extLst>
          </p:cNvPr>
          <p:cNvSpPr>
            <a:spLocks noGrp="1"/>
          </p:cNvSpPr>
          <p:nvPr>
            <p:ph type="sldNum" sz="quarter" idx="4"/>
          </p:nvPr>
        </p:nvSpPr>
        <p:spPr/>
        <p:txBody>
          <a:bodyPr/>
          <a:lstStyle/>
          <a:p>
            <a:fld id="{D16E7E41-7F23-8141-8D13-41C713F32723}" type="slidenum">
              <a:rPr lang="en-FR" smtClean="0"/>
              <a:pPr/>
              <a:t>33</a:t>
            </a:fld>
            <a:endParaRPr lang="en-FR"/>
          </a:p>
        </p:txBody>
      </p:sp>
      <p:sp>
        <p:nvSpPr>
          <p:cNvPr id="8" name="Titre 7">
            <a:extLst>
              <a:ext uri="{FF2B5EF4-FFF2-40B4-BE49-F238E27FC236}">
                <a16:creationId xmlns:a16="http://schemas.microsoft.com/office/drawing/2014/main" id="{9F8805A7-9E26-7766-8FFD-AB9D1766EAAE}"/>
              </a:ext>
            </a:extLst>
          </p:cNvPr>
          <p:cNvSpPr>
            <a:spLocks noGrp="1"/>
          </p:cNvSpPr>
          <p:nvPr>
            <p:ph type="title"/>
          </p:nvPr>
        </p:nvSpPr>
        <p:spPr/>
        <p:txBody>
          <a:bodyPr/>
          <a:lstStyle/>
          <a:p>
            <a:r>
              <a:rPr lang="en-US" dirty="0"/>
              <a:t>Simple overflow example</a:t>
            </a:r>
            <a:endParaRPr lang="fr-FR" dirty="0"/>
          </a:p>
        </p:txBody>
      </p:sp>
      <p:pic>
        <p:nvPicPr>
          <p:cNvPr id="10" name="Image 9">
            <a:extLst>
              <a:ext uri="{FF2B5EF4-FFF2-40B4-BE49-F238E27FC236}">
                <a16:creationId xmlns:a16="http://schemas.microsoft.com/office/drawing/2014/main" id="{2CCDE3D8-D53E-CDFF-BEE8-6C4EC483E5DE}"/>
              </a:ext>
            </a:extLst>
          </p:cNvPr>
          <p:cNvPicPr>
            <a:picLocks noChangeAspect="1"/>
          </p:cNvPicPr>
          <p:nvPr/>
        </p:nvPicPr>
        <p:blipFill>
          <a:blip r:embed="rId3"/>
          <a:stretch>
            <a:fillRect/>
          </a:stretch>
        </p:blipFill>
        <p:spPr>
          <a:xfrm>
            <a:off x="459083" y="3496379"/>
            <a:ext cx="5586125" cy="1201666"/>
          </a:xfrm>
          <a:prstGeom prst="rect">
            <a:avLst/>
          </a:prstGeom>
        </p:spPr>
      </p:pic>
      <p:pic>
        <p:nvPicPr>
          <p:cNvPr id="12" name="Image 11">
            <a:extLst>
              <a:ext uri="{FF2B5EF4-FFF2-40B4-BE49-F238E27FC236}">
                <a16:creationId xmlns:a16="http://schemas.microsoft.com/office/drawing/2014/main" id="{FA9F0A95-1F22-B126-7076-B338E8EBF900}"/>
              </a:ext>
            </a:extLst>
          </p:cNvPr>
          <p:cNvPicPr>
            <a:picLocks noChangeAspect="1"/>
          </p:cNvPicPr>
          <p:nvPr/>
        </p:nvPicPr>
        <p:blipFill>
          <a:blip r:embed="rId4"/>
          <a:stretch>
            <a:fillRect/>
          </a:stretch>
        </p:blipFill>
        <p:spPr>
          <a:xfrm>
            <a:off x="727868" y="4692108"/>
            <a:ext cx="5067739" cy="2114733"/>
          </a:xfrm>
          <a:prstGeom prst="rect">
            <a:avLst/>
          </a:prstGeom>
        </p:spPr>
      </p:pic>
      <p:sp>
        <p:nvSpPr>
          <p:cNvPr id="13" name="Flèche : courbe vers le bas 12">
            <a:extLst>
              <a:ext uri="{FF2B5EF4-FFF2-40B4-BE49-F238E27FC236}">
                <a16:creationId xmlns:a16="http://schemas.microsoft.com/office/drawing/2014/main" id="{BBD006CB-BFAC-3549-79D7-81D6C0423879}"/>
              </a:ext>
            </a:extLst>
          </p:cNvPr>
          <p:cNvSpPr/>
          <p:nvPr/>
        </p:nvSpPr>
        <p:spPr>
          <a:xfrm rot="5021691">
            <a:off x="5414125" y="4457918"/>
            <a:ext cx="900452" cy="673178"/>
          </a:xfrm>
          <a:prstGeom prst="curved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pic>
        <p:nvPicPr>
          <p:cNvPr id="19" name="Image 18">
            <a:extLst>
              <a:ext uri="{FF2B5EF4-FFF2-40B4-BE49-F238E27FC236}">
                <a16:creationId xmlns:a16="http://schemas.microsoft.com/office/drawing/2014/main" id="{69C7C951-3106-2B12-DF20-C5B01AA4A9D8}"/>
              </a:ext>
            </a:extLst>
          </p:cNvPr>
          <p:cNvPicPr>
            <a:picLocks noChangeAspect="1"/>
          </p:cNvPicPr>
          <p:nvPr/>
        </p:nvPicPr>
        <p:blipFill>
          <a:blip r:embed="rId5"/>
          <a:stretch>
            <a:fillRect/>
          </a:stretch>
        </p:blipFill>
        <p:spPr>
          <a:xfrm>
            <a:off x="7605163" y="4918018"/>
            <a:ext cx="3589331" cy="617273"/>
          </a:xfrm>
          <a:prstGeom prst="rect">
            <a:avLst/>
          </a:prstGeom>
        </p:spPr>
      </p:pic>
      <p:sp>
        <p:nvSpPr>
          <p:cNvPr id="20" name="Flèche : courbe vers le bas 19">
            <a:extLst>
              <a:ext uri="{FF2B5EF4-FFF2-40B4-BE49-F238E27FC236}">
                <a16:creationId xmlns:a16="http://schemas.microsoft.com/office/drawing/2014/main" id="{0CA2FBFC-F341-D3FC-83DD-BF33868643EC}"/>
              </a:ext>
            </a:extLst>
          </p:cNvPr>
          <p:cNvSpPr/>
          <p:nvPr/>
        </p:nvSpPr>
        <p:spPr>
          <a:xfrm rot="5021691">
            <a:off x="11060279" y="4355518"/>
            <a:ext cx="900452" cy="673178"/>
          </a:xfrm>
          <a:prstGeom prst="curved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 name="Content Placeholder 2">
            <a:extLst>
              <a:ext uri="{FF2B5EF4-FFF2-40B4-BE49-F238E27FC236}">
                <a16:creationId xmlns:a16="http://schemas.microsoft.com/office/drawing/2014/main" id="{F84BBF66-7E99-A7EA-4188-4AE43D43DBA5}"/>
              </a:ext>
            </a:extLst>
          </p:cNvPr>
          <p:cNvSpPr txBox="1">
            <a:spLocks/>
          </p:cNvSpPr>
          <p:nvPr/>
        </p:nvSpPr>
        <p:spPr>
          <a:xfrm>
            <a:off x="6348940" y="1445477"/>
            <a:ext cx="5812439" cy="4588328"/>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400" b="0" i="0" kern="1200">
                <a:solidFill>
                  <a:schemeClr val="tx1"/>
                </a:solidFill>
                <a:latin typeface="+mn-lt"/>
                <a:ea typeface="Helvetica Neue" panose="02000503000000020004" pitchFamily="2" charset="0"/>
                <a:cs typeface="Helvetica Neue" panose="02000503000000020004" pitchFamily="2"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n-lt"/>
                <a:ea typeface="Helvetica Neue" panose="02000503000000020004" pitchFamily="2" charset="0"/>
                <a:cs typeface="Helvetica Neue" panose="02000503000000020004" pitchFamily="2"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n-lt"/>
                <a:ea typeface="Helvetica Neue" panose="02000503000000020004" pitchFamily="2" charset="0"/>
                <a:cs typeface="Helvetica Neue" panose="02000503000000020004" pitchFamily="2"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tx1"/>
                </a:solidFill>
                <a:latin typeface="+mn-lt"/>
                <a:ea typeface="Helvetica Neue" panose="02000503000000020004" pitchFamily="2" charset="0"/>
                <a:cs typeface="Helvetica Neue" panose="02000503000000020004" pitchFamily="2"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tx1"/>
                </a:solidFill>
                <a:latin typeface="+mn-lt"/>
                <a:ea typeface="Helvetica Neue" panose="020005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solidFill>
                  <a:srgbClr val="000000"/>
                </a:solidFill>
                <a:latin typeface="Arial" panose="020B0604020202020204" pitchFamily="34" charset="0"/>
              </a:rPr>
              <a:t>If we analyze it with the C++ code calling that Rust function, then the error goes away</a:t>
            </a:r>
          </a:p>
          <a:p>
            <a:pPr lvl="1"/>
            <a:r>
              <a:rPr lang="en-US" sz="1800" dirty="0">
                <a:solidFill>
                  <a:srgbClr val="000000"/>
                </a:solidFill>
                <a:latin typeface="Arial" panose="020B0604020202020204" pitchFamily="34" charset="0"/>
              </a:rPr>
              <a:t>Because in </a:t>
            </a:r>
            <a:r>
              <a:rPr lang="en-US" sz="1800" i="1" dirty="0">
                <a:solidFill>
                  <a:srgbClr val="000000"/>
                </a:solidFill>
                <a:latin typeface="Arial" panose="020B0604020202020204" pitchFamily="34" charset="0"/>
              </a:rPr>
              <a:t>this context</a:t>
            </a:r>
            <a:r>
              <a:rPr lang="en-US" sz="1800" dirty="0">
                <a:solidFill>
                  <a:srgbClr val="000000"/>
                </a:solidFill>
                <a:latin typeface="Arial" panose="020B0604020202020204" pitchFamily="34" charset="0"/>
              </a:rPr>
              <a:t>, the Rust code will never overflow</a:t>
            </a:r>
          </a:p>
        </p:txBody>
      </p:sp>
      <p:sp>
        <p:nvSpPr>
          <p:cNvPr id="11" name="Bulle narrative : rectangle 10">
            <a:extLst>
              <a:ext uri="{FF2B5EF4-FFF2-40B4-BE49-F238E27FC236}">
                <a16:creationId xmlns:a16="http://schemas.microsoft.com/office/drawing/2014/main" id="{B8D56E4F-5E36-847D-3DA8-48B2116EC12D}"/>
              </a:ext>
            </a:extLst>
          </p:cNvPr>
          <p:cNvSpPr/>
          <p:nvPr/>
        </p:nvSpPr>
        <p:spPr>
          <a:xfrm>
            <a:off x="6840105" y="5846818"/>
            <a:ext cx="3589330" cy="710557"/>
          </a:xfrm>
          <a:prstGeom prst="wedgeRectCallout">
            <a:avLst>
              <a:gd name="adj1" fmla="val -26226"/>
              <a:gd name="adj2" fmla="val -119954"/>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t>No bug</a:t>
            </a:r>
            <a:br>
              <a:rPr lang="fr-FR" b="1" dirty="0"/>
            </a:br>
            <a:r>
              <a:rPr lang="fr-FR" b="1" dirty="0"/>
              <a:t>(passing single </a:t>
            </a:r>
            <a:r>
              <a:rPr lang="fr-FR" b="1"/>
              <a:t>value 8)</a:t>
            </a:r>
            <a:endParaRPr lang="fr-FR" b="1" dirty="0"/>
          </a:p>
        </p:txBody>
      </p:sp>
    </p:spTree>
    <p:extLst>
      <p:ext uri="{BB962C8B-B14F-4D97-AF65-F5344CB8AC3E}">
        <p14:creationId xmlns:p14="http://schemas.microsoft.com/office/powerpoint/2010/main" val="2550732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
                                            <p:txEl>
                                              <p:pRg st="0" end="0"/>
                                            </p:txEl>
                                          </p:spTgt>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2">
                                            <p:txEl>
                                              <p:pRg st="1" end="1"/>
                                            </p:txEl>
                                          </p:spTgt>
                                        </p:tgtEl>
                                        <p:attrNameLst>
                                          <p:attrName>style.visibility</p:attrName>
                                        </p:attrNameLst>
                                      </p:cBhvr>
                                      <p:to>
                                        <p:strVal val="visible"/>
                                      </p:to>
                                    </p:set>
                                  </p:childTnLst>
                                </p:cTn>
                              </p:par>
                            </p:childTnLst>
                          </p:cTn>
                        </p:par>
                        <p:par>
                          <p:cTn id="24" fill="hold">
                            <p:stCondLst>
                              <p:cond delay="0"/>
                            </p:stCondLst>
                            <p:childTnLst>
                              <p:par>
                                <p:cTn id="25" presetID="1" presetClass="entr" presetSubtype="0" fill="hold" nodeType="afterEffect">
                                  <p:stCondLst>
                                    <p:cond delay="0"/>
                                  </p:stCondLst>
                                  <p:childTnLst>
                                    <p:set>
                                      <p:cBhvr>
                                        <p:cTn id="26" dur="1" fill="hold">
                                          <p:stCondLst>
                                            <p:cond delay="0"/>
                                          </p:stCondLst>
                                        </p:cTn>
                                        <p:tgtEl>
                                          <p:spTgt spid="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3" grpId="0" animBg="1"/>
      <p:bldP spid="20" grpId="0" animBg="1"/>
      <p:bldP spid="2" grpId="0" build="p"/>
      <p:bldP spid="11"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77373C-749C-451A-64D3-8A93A57472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0AED24-7D64-5176-780B-016BD4CA1EEE}"/>
              </a:ext>
            </a:extLst>
          </p:cNvPr>
          <p:cNvSpPr>
            <a:spLocks noGrp="1"/>
          </p:cNvSpPr>
          <p:nvPr>
            <p:ph type="title"/>
          </p:nvPr>
        </p:nvSpPr>
        <p:spPr/>
        <p:txBody>
          <a:bodyPr/>
          <a:lstStyle/>
          <a:p>
            <a:r>
              <a:rPr lang="en-US" dirty="0"/>
              <a:t>Conclusions</a:t>
            </a:r>
          </a:p>
        </p:txBody>
      </p:sp>
      <p:sp>
        <p:nvSpPr>
          <p:cNvPr id="3" name="Content Placeholder 2">
            <a:extLst>
              <a:ext uri="{FF2B5EF4-FFF2-40B4-BE49-F238E27FC236}">
                <a16:creationId xmlns:a16="http://schemas.microsoft.com/office/drawing/2014/main" id="{927A9518-30B9-41A9-4A10-70DFD46F19DF}"/>
              </a:ext>
            </a:extLst>
          </p:cNvPr>
          <p:cNvSpPr>
            <a:spLocks noGrp="1"/>
          </p:cNvSpPr>
          <p:nvPr>
            <p:ph idx="1"/>
          </p:nvPr>
        </p:nvSpPr>
        <p:spPr>
          <a:xfrm>
            <a:off x="936170" y="1627415"/>
            <a:ext cx="10878102" cy="4588328"/>
          </a:xfrm>
        </p:spPr>
        <p:txBody>
          <a:bodyPr>
            <a:normAutofit fontScale="92500" lnSpcReduction="10000"/>
          </a:bodyPr>
          <a:lstStyle/>
          <a:p>
            <a:pPr>
              <a:lnSpc>
                <a:spcPct val="100000"/>
              </a:lnSpc>
            </a:pPr>
            <a:r>
              <a:rPr lang="en-US" dirty="0">
                <a:solidFill>
                  <a:srgbClr val="000000"/>
                </a:solidFill>
                <a:latin typeface="Arial" panose="020B0604020202020204" pitchFamily="34" charset="0"/>
              </a:rPr>
              <a:t>Rust, just like any (low-level) language, still can have runtime errors</a:t>
            </a:r>
          </a:p>
          <a:p>
            <a:pPr>
              <a:lnSpc>
                <a:spcPct val="100000"/>
              </a:lnSpc>
            </a:pPr>
            <a:r>
              <a:rPr lang="en-US" dirty="0">
                <a:solidFill>
                  <a:srgbClr val="000000"/>
                </a:solidFill>
                <a:latin typeface="Arial" panose="020B0604020202020204" pitchFamily="34" charset="0"/>
              </a:rPr>
              <a:t>Formal methods (including abstract interpretation) can be used to find runtime errors exhaustively</a:t>
            </a:r>
          </a:p>
          <a:p>
            <a:pPr lvl="1"/>
            <a:r>
              <a:rPr lang="en-US" dirty="0">
                <a:solidFill>
                  <a:srgbClr val="000000"/>
                </a:solidFill>
                <a:latin typeface="Arial" panose="020B0604020202020204" pitchFamily="34" charset="0"/>
              </a:rPr>
              <a:t>No false negative proven by advanced math operations</a:t>
            </a:r>
          </a:p>
          <a:p>
            <a:r>
              <a:rPr lang="en-US" dirty="0">
                <a:solidFill>
                  <a:srgbClr val="000000"/>
                </a:solidFill>
                <a:latin typeface="Arial" panose="020B0604020202020204" pitchFamily="34" charset="0"/>
              </a:rPr>
              <a:t>There are strategies to reduce “perceived” false positives, such as restricting input values to predefined functional ranges</a:t>
            </a:r>
          </a:p>
          <a:p>
            <a:pPr lvl="1"/>
            <a:r>
              <a:rPr lang="en-US" dirty="0">
                <a:solidFill>
                  <a:srgbClr val="000000"/>
                </a:solidFill>
                <a:latin typeface="Arial" panose="020B0604020202020204" pitchFamily="34" charset="0"/>
              </a:rPr>
              <a:t>Analyzing code bases written in C++ and in Rust in one analysis can also lower the number of alarms that may not be bugs in the context of a cross-language execution</a:t>
            </a:r>
          </a:p>
          <a:p>
            <a:r>
              <a:rPr lang="en-US" dirty="0">
                <a:solidFill>
                  <a:srgbClr val="000000"/>
                </a:solidFill>
                <a:latin typeface="Arial" panose="020B0604020202020204" pitchFamily="34" charset="0"/>
              </a:rPr>
              <a:t>And finally, my warmest thanks to my colleagues that helped put this presentation together</a:t>
            </a:r>
          </a:p>
          <a:p>
            <a:pPr lvl="1"/>
            <a:r>
              <a:rPr lang="en-US" dirty="0">
                <a:solidFill>
                  <a:srgbClr val="000000"/>
                </a:solidFill>
                <a:latin typeface="Arial" panose="020B0604020202020204" pitchFamily="34" charset="0"/>
              </a:rPr>
              <a:t>Benjamin </a:t>
            </a:r>
            <a:r>
              <a:rPr lang="en-US" dirty="0" err="1">
                <a:solidFill>
                  <a:srgbClr val="000000"/>
                </a:solidFill>
                <a:latin typeface="Arial" panose="020B0604020202020204" pitchFamily="34" charset="0"/>
              </a:rPr>
              <a:t>Monate</a:t>
            </a:r>
            <a:r>
              <a:rPr lang="en-US" dirty="0">
                <a:solidFill>
                  <a:srgbClr val="000000"/>
                </a:solidFill>
                <a:latin typeface="Arial" panose="020B0604020202020204" pitchFamily="34" charset="0"/>
              </a:rPr>
              <a:t>, CTO</a:t>
            </a:r>
          </a:p>
          <a:p>
            <a:pPr lvl="1"/>
            <a:r>
              <a:rPr lang="en-US" dirty="0">
                <a:solidFill>
                  <a:srgbClr val="000000"/>
                </a:solidFill>
                <a:latin typeface="Arial" panose="020B0604020202020204" pitchFamily="34" charset="0"/>
              </a:rPr>
              <a:t>Stéphane Zimmermann</a:t>
            </a:r>
          </a:p>
          <a:p>
            <a:r>
              <a:rPr lang="en-US" dirty="0">
                <a:solidFill>
                  <a:srgbClr val="000000"/>
                </a:solidFill>
                <a:latin typeface="Arial" panose="020B0604020202020204" pitchFamily="34" charset="0"/>
              </a:rPr>
              <a:t>And to the organizers for inviting me, and all of you for attending</a:t>
            </a:r>
          </a:p>
        </p:txBody>
      </p:sp>
      <p:sp>
        <p:nvSpPr>
          <p:cNvPr id="4" name="Date Placeholder 3">
            <a:extLst>
              <a:ext uri="{FF2B5EF4-FFF2-40B4-BE49-F238E27FC236}">
                <a16:creationId xmlns:a16="http://schemas.microsoft.com/office/drawing/2014/main" id="{50908E2F-D5A4-1E8B-F907-EC7FBAD61120}"/>
              </a:ext>
            </a:extLst>
          </p:cNvPr>
          <p:cNvSpPr>
            <a:spLocks noGrp="1"/>
          </p:cNvSpPr>
          <p:nvPr>
            <p:ph type="dt" sz="half" idx="2"/>
          </p:nvPr>
        </p:nvSpPr>
        <p:spPr/>
        <p:txBody>
          <a:bodyPr/>
          <a:lstStyle/>
          <a:p>
            <a:fld id="{9A693893-F0F9-4ED9-B516-CE2C9C8A4DDB}" type="datetime3">
              <a:rPr lang="en-US" smtClean="0"/>
              <a:pPr/>
              <a:t>30 April 2025</a:t>
            </a:fld>
            <a:endParaRPr lang="en-US"/>
          </a:p>
        </p:txBody>
      </p:sp>
      <p:sp>
        <p:nvSpPr>
          <p:cNvPr id="5" name="Footer Placeholder 4">
            <a:extLst>
              <a:ext uri="{FF2B5EF4-FFF2-40B4-BE49-F238E27FC236}">
                <a16:creationId xmlns:a16="http://schemas.microsoft.com/office/drawing/2014/main" id="{8E17A060-D004-18B1-4411-E95CAC5045C2}"/>
              </a:ext>
            </a:extLst>
          </p:cNvPr>
          <p:cNvSpPr>
            <a:spLocks noGrp="1"/>
          </p:cNvSpPr>
          <p:nvPr>
            <p:ph type="ftr" sz="quarter" idx="3"/>
          </p:nvPr>
        </p:nvSpPr>
        <p:spPr/>
        <p:txBody>
          <a:bodyPr/>
          <a:lstStyle/>
          <a:p>
            <a:endParaRPr lang="en-US"/>
          </a:p>
        </p:txBody>
      </p:sp>
      <p:sp>
        <p:nvSpPr>
          <p:cNvPr id="6" name="Slide Number Placeholder 5">
            <a:extLst>
              <a:ext uri="{FF2B5EF4-FFF2-40B4-BE49-F238E27FC236}">
                <a16:creationId xmlns:a16="http://schemas.microsoft.com/office/drawing/2014/main" id="{6804E1F8-A387-235B-9BD4-DDB88BB467F3}"/>
              </a:ext>
            </a:extLst>
          </p:cNvPr>
          <p:cNvSpPr>
            <a:spLocks noGrp="1"/>
          </p:cNvSpPr>
          <p:nvPr>
            <p:ph type="sldNum" sz="quarter" idx="4"/>
          </p:nvPr>
        </p:nvSpPr>
        <p:spPr/>
        <p:txBody>
          <a:bodyPr/>
          <a:lstStyle/>
          <a:p>
            <a:fld id="{D16E7E41-7F23-8141-8D13-41C713F32723}" type="slidenum">
              <a:rPr lang="en-FR" smtClean="0"/>
              <a:pPr/>
              <a:t>34</a:t>
            </a:fld>
            <a:endParaRPr lang="en-FR"/>
          </a:p>
        </p:txBody>
      </p:sp>
    </p:spTree>
    <p:extLst>
      <p:ext uri="{BB962C8B-B14F-4D97-AF65-F5344CB8AC3E}">
        <p14:creationId xmlns:p14="http://schemas.microsoft.com/office/powerpoint/2010/main" val="760002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 coins arrondis 7">
            <a:extLst>
              <a:ext uri="{FF2B5EF4-FFF2-40B4-BE49-F238E27FC236}">
                <a16:creationId xmlns:a16="http://schemas.microsoft.com/office/drawing/2014/main" id="{7B6BE2F0-654A-8313-AEE7-DA4DFC5C4F48}"/>
              </a:ext>
            </a:extLst>
          </p:cNvPr>
          <p:cNvSpPr/>
          <p:nvPr/>
        </p:nvSpPr>
        <p:spPr>
          <a:xfrm>
            <a:off x="6096000" y="4868665"/>
            <a:ext cx="5771611" cy="1413801"/>
          </a:xfrm>
          <a:prstGeom prst="roundRect">
            <a:avLst/>
          </a:prstGeom>
          <a:solidFill>
            <a:schemeClr val="accent1">
              <a:alpha val="3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fr-FR" sz="1600" b="1" dirty="0">
                <a:solidFill>
                  <a:schemeClr val="tx1"/>
                </a:solidFill>
                <a:hlinkClick r:id="rId2"/>
              </a:rPr>
              <a:t>steve.barriault@trust-in-soft.com</a:t>
            </a:r>
            <a:br>
              <a:rPr lang="fr-FR" sz="1600" b="1" dirty="0">
                <a:solidFill>
                  <a:schemeClr val="tx1"/>
                </a:solidFill>
                <a:hlinkClick r:id="rId2"/>
              </a:rPr>
            </a:br>
            <a:br>
              <a:rPr lang="fr-FR" sz="1600" b="1" dirty="0">
                <a:solidFill>
                  <a:schemeClr val="tx1"/>
                </a:solidFill>
                <a:hlinkClick r:id="rId2"/>
              </a:rPr>
            </a:br>
            <a:r>
              <a:rPr lang="fr-FR" sz="1600" b="1" dirty="0">
                <a:solidFill>
                  <a:schemeClr val="tx1"/>
                </a:solidFill>
                <a:hlinkClick r:id="rId2"/>
              </a:rPr>
              <a:t>https://www.linkedin.com/in/steve-barriault/</a:t>
            </a:r>
            <a:endParaRPr lang="fr-FR" sz="1600" b="1" dirty="0">
              <a:solidFill>
                <a:schemeClr val="tx1"/>
              </a:solidFill>
            </a:endParaRPr>
          </a:p>
          <a:p>
            <a:pPr algn="ctr"/>
            <a:br>
              <a:rPr lang="fr-FR" sz="1600" b="1" dirty="0">
                <a:solidFill>
                  <a:schemeClr val="tx1"/>
                </a:solidFill>
                <a:hlinkClick r:id="rId2"/>
              </a:rPr>
            </a:br>
            <a:r>
              <a:rPr lang="fr-FR" sz="1600" b="1" dirty="0">
                <a:solidFill>
                  <a:schemeClr val="tx1"/>
                </a:solidFill>
                <a:hlinkClick r:id="rId2"/>
              </a:rPr>
              <a:t>mike.shearman@trust-in-soft.com</a:t>
            </a:r>
            <a:br>
              <a:rPr lang="fr-FR" sz="1600" b="1" dirty="0">
                <a:solidFill>
                  <a:schemeClr val="tx1"/>
                </a:solidFill>
                <a:hlinkClick r:id="rId2"/>
              </a:rPr>
            </a:br>
            <a:endParaRPr lang="fr-FR" sz="1600" b="1" dirty="0">
              <a:solidFill>
                <a:schemeClr val="tx1"/>
              </a:solidFill>
            </a:endParaRPr>
          </a:p>
        </p:txBody>
      </p:sp>
    </p:spTree>
    <p:extLst>
      <p:ext uri="{BB962C8B-B14F-4D97-AF65-F5344CB8AC3E}">
        <p14:creationId xmlns:p14="http://schemas.microsoft.com/office/powerpoint/2010/main" val="2922100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7BF6FF-5533-F702-43ED-2453C112A853}"/>
              </a:ext>
            </a:extLst>
          </p:cNvPr>
          <p:cNvSpPr>
            <a:spLocks noGrp="1"/>
          </p:cNvSpPr>
          <p:nvPr>
            <p:ph type="title"/>
          </p:nvPr>
        </p:nvSpPr>
        <p:spPr/>
        <p:txBody>
          <a:bodyPr/>
          <a:lstStyle/>
          <a:p>
            <a:r>
              <a:rPr lang="en-US"/>
              <a:t>What are formal methods?</a:t>
            </a:r>
          </a:p>
        </p:txBody>
      </p:sp>
      <p:sp>
        <p:nvSpPr>
          <p:cNvPr id="3" name="Content Placeholder 2">
            <a:extLst>
              <a:ext uri="{FF2B5EF4-FFF2-40B4-BE49-F238E27FC236}">
                <a16:creationId xmlns:a16="http://schemas.microsoft.com/office/drawing/2014/main" id="{B991C503-2A70-5D07-BEE8-869373A26931}"/>
              </a:ext>
            </a:extLst>
          </p:cNvPr>
          <p:cNvSpPr>
            <a:spLocks noGrp="1"/>
          </p:cNvSpPr>
          <p:nvPr>
            <p:ph idx="1"/>
          </p:nvPr>
        </p:nvSpPr>
        <p:spPr>
          <a:xfrm>
            <a:off x="838200" y="1616529"/>
            <a:ext cx="10515600" cy="4379708"/>
          </a:xfrm>
        </p:spPr>
        <p:txBody>
          <a:bodyPr/>
          <a:lstStyle/>
          <a:p>
            <a:pPr>
              <a:lnSpc>
                <a:spcPct val="100000"/>
              </a:lnSpc>
            </a:pPr>
            <a:r>
              <a:rPr lang="en-US" b="0" i="0">
                <a:solidFill>
                  <a:srgbClr val="000000"/>
                </a:solidFill>
                <a:effectLst/>
                <a:latin typeface="Arial" panose="020B0604020202020204" pitchFamily="34" charset="0"/>
              </a:rPr>
              <a:t>"Formal Methods" refers to mathematically rigorous techniques &amp; tools for the specification, design &amp; verification of software and hardware systems. </a:t>
            </a:r>
          </a:p>
          <a:p>
            <a:pPr lvl="1"/>
            <a:r>
              <a:rPr lang="en-US">
                <a:solidFill>
                  <a:srgbClr val="000000"/>
                </a:solidFill>
                <a:latin typeface="Arial" panose="020B0604020202020204" pitchFamily="34" charset="0"/>
              </a:rPr>
              <a:t>Mathematically rigorous: The analysis can be counted on to be sound and correct based on the inputs you give at the entry points</a:t>
            </a:r>
          </a:p>
          <a:p>
            <a:pPr lvl="1"/>
            <a:r>
              <a:rPr lang="en-US">
                <a:solidFill>
                  <a:srgbClr val="000000"/>
                </a:solidFill>
                <a:latin typeface="Arial" panose="020B0604020202020204" pitchFamily="34" charset="0"/>
              </a:rPr>
              <a:t>Rigorous logic: Can be checked by a “mechanical process” – i.e. “do the math”</a:t>
            </a:r>
            <a:br>
              <a:rPr lang="en-US">
                <a:solidFill>
                  <a:srgbClr val="000000"/>
                </a:solidFill>
                <a:latin typeface="Arial" panose="020B0604020202020204" pitchFamily="34" charset="0"/>
              </a:rPr>
            </a:br>
            <a:endParaRPr lang="en-US">
              <a:solidFill>
                <a:srgbClr val="000000"/>
              </a:solidFill>
              <a:latin typeface="Arial" panose="020B0604020202020204" pitchFamily="34" charset="0"/>
            </a:endParaRPr>
          </a:p>
          <a:p>
            <a:r>
              <a:rPr lang="en-US">
                <a:solidFill>
                  <a:srgbClr val="000000"/>
                </a:solidFill>
                <a:latin typeface="Arial" panose="020B0604020202020204" pitchFamily="34" charset="0"/>
              </a:rPr>
              <a:t>T</a:t>
            </a:r>
            <a:r>
              <a:rPr lang="en-US" b="0" i="0">
                <a:solidFill>
                  <a:srgbClr val="000000"/>
                </a:solidFill>
                <a:effectLst/>
                <a:latin typeface="Arial" panose="020B0604020202020204" pitchFamily="34" charset="0"/>
              </a:rPr>
              <a:t>hey provide a means to symbolically examine the entire state space of a digital design (…) and establish a correctness or safety property that is true for all possible inputs.</a:t>
            </a:r>
            <a:endParaRPr lang="en-US">
              <a:solidFill>
                <a:srgbClr val="000000"/>
              </a:solidFill>
              <a:latin typeface="Arial" panose="020B0604020202020204" pitchFamily="34" charset="0"/>
            </a:endParaRPr>
          </a:p>
          <a:p>
            <a:pPr lvl="1"/>
            <a:r>
              <a:rPr lang="en-US">
                <a:solidFill>
                  <a:srgbClr val="000000"/>
                </a:solidFill>
                <a:latin typeface="Arial" panose="020B0604020202020204" pitchFamily="34" charset="0"/>
              </a:rPr>
              <a:t>It can be exhaustive – no false negatives</a:t>
            </a:r>
          </a:p>
          <a:p>
            <a:pPr lvl="1"/>
            <a:r>
              <a:rPr lang="en-US">
                <a:solidFill>
                  <a:srgbClr val="000000"/>
                </a:solidFill>
                <a:latin typeface="Arial" panose="020B0604020202020204" pitchFamily="34" charset="0"/>
              </a:rPr>
              <a:t>False positives may still exist </a:t>
            </a:r>
            <a:endParaRPr lang="en-US" b="0" i="0">
              <a:solidFill>
                <a:srgbClr val="000000"/>
              </a:solidFill>
              <a:effectLst/>
              <a:latin typeface="Arial" panose="020B0604020202020204" pitchFamily="34" charset="0"/>
            </a:endParaRPr>
          </a:p>
        </p:txBody>
      </p:sp>
      <p:sp>
        <p:nvSpPr>
          <p:cNvPr id="4" name="Date Placeholder 3">
            <a:extLst>
              <a:ext uri="{FF2B5EF4-FFF2-40B4-BE49-F238E27FC236}">
                <a16:creationId xmlns:a16="http://schemas.microsoft.com/office/drawing/2014/main" id="{97146779-FD8C-6ABC-69B8-F581645A3BF4}"/>
              </a:ext>
            </a:extLst>
          </p:cNvPr>
          <p:cNvSpPr>
            <a:spLocks noGrp="1"/>
          </p:cNvSpPr>
          <p:nvPr>
            <p:ph type="dt" sz="half" idx="2"/>
          </p:nvPr>
        </p:nvSpPr>
        <p:spPr/>
        <p:txBody>
          <a:bodyPr/>
          <a:lstStyle/>
          <a:p>
            <a:fld id="{9A693893-F0F9-4ED9-B516-CE2C9C8A4DDB}" type="datetime3">
              <a:rPr lang="en-US" smtClean="0"/>
              <a:pPr/>
              <a:t>30 April 2025</a:t>
            </a:fld>
            <a:endParaRPr lang="en-US"/>
          </a:p>
        </p:txBody>
      </p:sp>
      <p:sp>
        <p:nvSpPr>
          <p:cNvPr id="5" name="Footer Placeholder 4">
            <a:extLst>
              <a:ext uri="{FF2B5EF4-FFF2-40B4-BE49-F238E27FC236}">
                <a16:creationId xmlns:a16="http://schemas.microsoft.com/office/drawing/2014/main" id="{DD709850-7A8B-B2E4-8025-CBD95AC55AA4}"/>
              </a:ext>
            </a:extLst>
          </p:cNvPr>
          <p:cNvSpPr>
            <a:spLocks noGrp="1"/>
          </p:cNvSpPr>
          <p:nvPr>
            <p:ph type="ftr" sz="quarter" idx="3"/>
          </p:nvPr>
        </p:nvSpPr>
        <p:spPr/>
        <p:txBody>
          <a:bodyPr/>
          <a:lstStyle/>
          <a:p>
            <a:endParaRPr lang="en-US"/>
          </a:p>
        </p:txBody>
      </p:sp>
      <p:sp>
        <p:nvSpPr>
          <p:cNvPr id="6" name="Slide Number Placeholder 5">
            <a:extLst>
              <a:ext uri="{FF2B5EF4-FFF2-40B4-BE49-F238E27FC236}">
                <a16:creationId xmlns:a16="http://schemas.microsoft.com/office/drawing/2014/main" id="{5584E2B7-9589-FB48-F974-EDE311CD5645}"/>
              </a:ext>
            </a:extLst>
          </p:cNvPr>
          <p:cNvSpPr>
            <a:spLocks noGrp="1"/>
          </p:cNvSpPr>
          <p:nvPr>
            <p:ph type="sldNum" sz="quarter" idx="4"/>
          </p:nvPr>
        </p:nvSpPr>
        <p:spPr/>
        <p:txBody>
          <a:bodyPr/>
          <a:lstStyle/>
          <a:p>
            <a:fld id="{D16E7E41-7F23-8141-8D13-41C713F32723}" type="slidenum">
              <a:rPr lang="en-FR" smtClean="0"/>
              <a:pPr/>
              <a:t>3</a:t>
            </a:fld>
            <a:endParaRPr lang="en-FR"/>
          </a:p>
        </p:txBody>
      </p:sp>
      <p:sp>
        <p:nvSpPr>
          <p:cNvPr id="7" name="ZoneTexte 6">
            <a:extLst>
              <a:ext uri="{FF2B5EF4-FFF2-40B4-BE49-F238E27FC236}">
                <a16:creationId xmlns:a16="http://schemas.microsoft.com/office/drawing/2014/main" id="{4E3C9654-F9FB-340A-26A7-0D37112E527F}"/>
              </a:ext>
            </a:extLst>
          </p:cNvPr>
          <p:cNvSpPr txBox="1"/>
          <p:nvPr/>
        </p:nvSpPr>
        <p:spPr>
          <a:xfrm>
            <a:off x="6750407" y="5918924"/>
            <a:ext cx="5138591" cy="369332"/>
          </a:xfrm>
          <a:prstGeom prst="rect">
            <a:avLst/>
          </a:prstGeom>
          <a:noFill/>
        </p:spPr>
        <p:txBody>
          <a:bodyPr wrap="square" rtlCol="0">
            <a:spAutoFit/>
          </a:bodyPr>
          <a:lstStyle/>
          <a:p>
            <a:r>
              <a:rPr lang="en-US" b="0" i="0">
                <a:solidFill>
                  <a:srgbClr val="000000"/>
                </a:solidFill>
                <a:effectLst/>
                <a:latin typeface="Arial" panose="020B0604020202020204" pitchFamily="34" charset="0"/>
              </a:rPr>
              <a:t>(</a:t>
            </a:r>
            <a:r>
              <a:rPr lang="en-US" b="0" i="0">
                <a:solidFill>
                  <a:srgbClr val="000000"/>
                </a:solidFill>
                <a:effectLst/>
                <a:latin typeface="Arial" panose="020B0604020202020204" pitchFamily="34" charset="0"/>
                <a:hlinkClick r:id="rId2"/>
              </a:rPr>
              <a:t>https://shemesh.larc.nasa.gov/fm/fm-what.html</a:t>
            </a:r>
            <a:r>
              <a:rPr lang="en-US" b="0" i="0">
                <a:solidFill>
                  <a:srgbClr val="000000"/>
                </a:solidFill>
                <a:effectLst/>
                <a:latin typeface="Arial" panose="020B0604020202020204" pitchFamily="34" charset="0"/>
              </a:rPr>
              <a:t>)</a:t>
            </a:r>
            <a:endParaRPr lang="fr-FR"/>
          </a:p>
        </p:txBody>
      </p:sp>
    </p:spTree>
    <p:extLst>
      <p:ext uri="{BB962C8B-B14F-4D97-AF65-F5344CB8AC3E}">
        <p14:creationId xmlns:p14="http://schemas.microsoft.com/office/powerpoint/2010/main" val="1711636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C15BDB-84AD-E08C-5FF7-1DB4A07BA2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177732-291C-8932-DF35-970E62F2A7DE}"/>
              </a:ext>
            </a:extLst>
          </p:cNvPr>
          <p:cNvSpPr>
            <a:spLocks noGrp="1"/>
          </p:cNvSpPr>
          <p:nvPr>
            <p:ph type="title"/>
          </p:nvPr>
        </p:nvSpPr>
        <p:spPr/>
        <p:txBody>
          <a:bodyPr/>
          <a:lstStyle/>
          <a:p>
            <a:r>
              <a:rPr lang="en-US"/>
              <a:t>Practically</a:t>
            </a:r>
          </a:p>
        </p:txBody>
      </p:sp>
      <p:sp>
        <p:nvSpPr>
          <p:cNvPr id="3" name="Content Placeholder 2">
            <a:extLst>
              <a:ext uri="{FF2B5EF4-FFF2-40B4-BE49-F238E27FC236}">
                <a16:creationId xmlns:a16="http://schemas.microsoft.com/office/drawing/2014/main" id="{97ABE9C7-DE24-A21C-7710-41CC770928D1}"/>
              </a:ext>
            </a:extLst>
          </p:cNvPr>
          <p:cNvSpPr>
            <a:spLocks noGrp="1"/>
          </p:cNvSpPr>
          <p:nvPr>
            <p:ph idx="1"/>
          </p:nvPr>
        </p:nvSpPr>
        <p:spPr>
          <a:xfrm>
            <a:off x="838200" y="1616529"/>
            <a:ext cx="10515600" cy="4379708"/>
          </a:xfrm>
        </p:spPr>
        <p:txBody>
          <a:bodyPr>
            <a:normAutofit lnSpcReduction="10000"/>
          </a:bodyPr>
          <a:lstStyle/>
          <a:p>
            <a:pPr>
              <a:lnSpc>
                <a:spcPct val="100000"/>
              </a:lnSpc>
            </a:pPr>
            <a:r>
              <a:rPr lang="en-US" b="0" i="0">
                <a:solidFill>
                  <a:srgbClr val="000000"/>
                </a:solidFill>
                <a:effectLst/>
                <a:latin typeface="Arial" panose="020B0604020202020204" pitchFamily="34" charset="0"/>
              </a:rPr>
              <a:t>Formal methods would be implemented in </a:t>
            </a:r>
            <a:r>
              <a:rPr lang="en-US">
                <a:solidFill>
                  <a:srgbClr val="000000"/>
                </a:solidFill>
                <a:latin typeface="Arial" panose="020B0604020202020204" pitchFamily="34" charset="0"/>
              </a:rPr>
              <a:t>a tool</a:t>
            </a:r>
          </a:p>
          <a:p>
            <a:pPr lvl="1"/>
            <a:r>
              <a:rPr lang="en-US" b="0" i="0">
                <a:solidFill>
                  <a:srgbClr val="000000"/>
                </a:solidFill>
                <a:effectLst/>
                <a:latin typeface="Arial" panose="020B0604020202020204" pitchFamily="34" charset="0"/>
              </a:rPr>
              <a:t>Albeit </a:t>
            </a:r>
            <a:r>
              <a:rPr lang="en-US" err="1">
                <a:solidFill>
                  <a:srgbClr val="000000"/>
                </a:solidFill>
                <a:latin typeface="Arial" panose="020B0604020202020204" pitchFamily="34" charset="0"/>
              </a:rPr>
              <a:t>theorically</a:t>
            </a:r>
            <a:r>
              <a:rPr lang="en-US">
                <a:solidFill>
                  <a:srgbClr val="000000"/>
                </a:solidFill>
                <a:latin typeface="Arial" panose="020B0604020202020204" pitchFamily="34" charset="0"/>
              </a:rPr>
              <a:t> possible, “doing it by hand” would be prohibitively expensive</a:t>
            </a:r>
          </a:p>
          <a:p>
            <a:r>
              <a:rPr lang="en-US" b="0" i="0">
                <a:solidFill>
                  <a:srgbClr val="000000"/>
                </a:solidFill>
                <a:effectLst/>
                <a:latin typeface="Arial" panose="020B0604020202020204" pitchFamily="34" charset="0"/>
              </a:rPr>
              <a:t>You give the </a:t>
            </a:r>
            <a:r>
              <a:rPr lang="en-US">
                <a:solidFill>
                  <a:srgbClr val="000000"/>
                </a:solidFill>
                <a:latin typeface="Arial" panose="020B0604020202020204" pitchFamily="34" charset="0"/>
              </a:rPr>
              <a:t>tool the information necessary to conduct the analysis</a:t>
            </a:r>
          </a:p>
          <a:p>
            <a:pPr lvl="1"/>
            <a:r>
              <a:rPr lang="en-US">
                <a:solidFill>
                  <a:srgbClr val="000000"/>
                </a:solidFill>
                <a:latin typeface="Arial" panose="020B0604020202020204" pitchFamily="34" charset="0"/>
              </a:rPr>
              <a:t>Requires </a:t>
            </a:r>
            <a:r>
              <a:rPr lang="en-US" i="1">
                <a:solidFill>
                  <a:srgbClr val="000000"/>
                </a:solidFill>
                <a:latin typeface="Arial" panose="020B0604020202020204" pitchFamily="34" charset="0"/>
              </a:rPr>
              <a:t>some of </a:t>
            </a:r>
            <a:r>
              <a:rPr lang="en-US">
                <a:solidFill>
                  <a:srgbClr val="000000"/>
                </a:solidFill>
                <a:latin typeface="Arial" panose="020B0604020202020204" pitchFamily="34" charset="0"/>
              </a:rPr>
              <a:t>the code</a:t>
            </a:r>
          </a:p>
          <a:p>
            <a:pPr lvl="1"/>
            <a:r>
              <a:rPr lang="en-US" b="0" i="1">
                <a:solidFill>
                  <a:srgbClr val="000000"/>
                </a:solidFill>
                <a:effectLst/>
                <a:latin typeface="Arial" panose="020B0604020202020204" pitchFamily="34" charset="0"/>
              </a:rPr>
              <a:t>May</a:t>
            </a:r>
            <a:r>
              <a:rPr lang="en-US" b="0">
                <a:solidFill>
                  <a:srgbClr val="000000"/>
                </a:solidFill>
                <a:effectLst/>
                <a:latin typeface="Arial" panose="020B0604020202020204" pitchFamily="34" charset="0"/>
              </a:rPr>
              <a:t> require the specific</a:t>
            </a:r>
            <a:r>
              <a:rPr lang="en-US">
                <a:solidFill>
                  <a:srgbClr val="000000"/>
                </a:solidFill>
                <a:latin typeface="Arial" panose="020B0604020202020204" pitchFamily="34" charset="0"/>
              </a:rPr>
              <a:t>ations depending on the bugs you are hunting for</a:t>
            </a:r>
          </a:p>
          <a:p>
            <a:r>
              <a:rPr lang="en-US" b="0" i="0">
                <a:solidFill>
                  <a:srgbClr val="000000"/>
                </a:solidFill>
                <a:effectLst/>
                <a:latin typeface="Arial" panose="020B0604020202020204" pitchFamily="34" charset="0"/>
              </a:rPr>
              <a:t>The tool uses that information to compute the different combination of values at specific points in the program</a:t>
            </a:r>
          </a:p>
          <a:p>
            <a:pPr lvl="1"/>
            <a:r>
              <a:rPr lang="en-US" b="0" i="0">
                <a:solidFill>
                  <a:srgbClr val="000000"/>
                </a:solidFill>
                <a:effectLst/>
                <a:latin typeface="Arial" panose="020B0604020202020204" pitchFamily="34" charset="0"/>
              </a:rPr>
              <a:t>So the computations can be resolved in </a:t>
            </a:r>
            <a:r>
              <a:rPr lang="en-US">
                <a:solidFill>
                  <a:srgbClr val="000000"/>
                </a:solidFill>
                <a:latin typeface="Arial" panose="020B0604020202020204" pitchFamily="34" charset="0"/>
              </a:rPr>
              <a:t>a reasonable time span, the tool will need to apply formal method techniques such as Abstract Interpretation</a:t>
            </a:r>
          </a:p>
          <a:p>
            <a:r>
              <a:rPr lang="en-US">
                <a:solidFill>
                  <a:srgbClr val="000000"/>
                </a:solidFill>
                <a:latin typeface="Arial" panose="020B0604020202020204" pitchFamily="34" charset="0"/>
              </a:rPr>
              <a:t>The tool will then use the results of the analysis to provide diagnostics</a:t>
            </a:r>
          </a:p>
          <a:p>
            <a:pPr lvl="1"/>
            <a:r>
              <a:rPr lang="en-US" b="0" i="0">
                <a:solidFill>
                  <a:srgbClr val="000000"/>
                </a:solidFill>
                <a:effectLst/>
                <a:latin typeface="Arial" panose="020B0604020202020204" pitchFamily="34" charset="0"/>
              </a:rPr>
              <a:t>Such as if an error </a:t>
            </a:r>
            <a:r>
              <a:rPr lang="en-US" b="0" i="1">
                <a:solidFill>
                  <a:srgbClr val="000000"/>
                </a:solidFill>
                <a:effectLst/>
                <a:latin typeface="Arial" panose="020B0604020202020204" pitchFamily="34" charset="0"/>
              </a:rPr>
              <a:t>can</a:t>
            </a:r>
            <a:r>
              <a:rPr lang="en-US" b="0">
                <a:solidFill>
                  <a:srgbClr val="000000"/>
                </a:solidFill>
                <a:effectLst/>
                <a:latin typeface="Arial" panose="020B0604020202020204" pitchFamily="34" charset="0"/>
              </a:rPr>
              <a:t> occur, </a:t>
            </a:r>
            <a:r>
              <a:rPr lang="en-US" b="0" i="1">
                <a:solidFill>
                  <a:srgbClr val="000000"/>
                </a:solidFill>
                <a:effectLst/>
                <a:latin typeface="Arial" panose="020B0604020202020204" pitchFamily="34" charset="0"/>
              </a:rPr>
              <a:t>will </a:t>
            </a:r>
            <a:r>
              <a:rPr lang="en-US" b="0">
                <a:solidFill>
                  <a:srgbClr val="000000"/>
                </a:solidFill>
                <a:effectLst/>
                <a:latin typeface="Arial" panose="020B0604020202020204" pitchFamily="34" charset="0"/>
              </a:rPr>
              <a:t>occur, </a:t>
            </a:r>
            <a:r>
              <a:rPr lang="en-US" b="0" i="1">
                <a:solidFill>
                  <a:srgbClr val="000000"/>
                </a:solidFill>
                <a:effectLst/>
                <a:latin typeface="Arial" panose="020B0604020202020204" pitchFamily="34" charset="0"/>
              </a:rPr>
              <a:t>will </a:t>
            </a:r>
            <a:r>
              <a:rPr lang="en-US" b="1" i="1">
                <a:solidFill>
                  <a:srgbClr val="000000"/>
                </a:solidFill>
                <a:effectLst/>
                <a:latin typeface="Arial" panose="020B0604020202020204" pitchFamily="34" charset="0"/>
              </a:rPr>
              <a:t>never</a:t>
            </a:r>
            <a:r>
              <a:rPr lang="en-US" i="1">
                <a:solidFill>
                  <a:srgbClr val="000000"/>
                </a:solidFill>
                <a:effectLst/>
                <a:latin typeface="Arial" panose="020B0604020202020204" pitchFamily="34" charset="0"/>
              </a:rPr>
              <a:t> occur, or the code can’t be reached</a:t>
            </a:r>
            <a:endParaRPr lang="en-US" b="0" i="0">
              <a:solidFill>
                <a:srgbClr val="000000"/>
              </a:solidFill>
              <a:effectLst/>
              <a:latin typeface="Arial" panose="020B0604020202020204" pitchFamily="34" charset="0"/>
            </a:endParaRPr>
          </a:p>
        </p:txBody>
      </p:sp>
      <p:sp>
        <p:nvSpPr>
          <p:cNvPr id="4" name="Date Placeholder 3">
            <a:extLst>
              <a:ext uri="{FF2B5EF4-FFF2-40B4-BE49-F238E27FC236}">
                <a16:creationId xmlns:a16="http://schemas.microsoft.com/office/drawing/2014/main" id="{E19DC005-53CB-6CCA-54AF-79D457CFE12F}"/>
              </a:ext>
            </a:extLst>
          </p:cNvPr>
          <p:cNvSpPr>
            <a:spLocks noGrp="1"/>
          </p:cNvSpPr>
          <p:nvPr>
            <p:ph type="dt" sz="half" idx="2"/>
          </p:nvPr>
        </p:nvSpPr>
        <p:spPr/>
        <p:txBody>
          <a:bodyPr/>
          <a:lstStyle/>
          <a:p>
            <a:fld id="{9A693893-F0F9-4ED9-B516-CE2C9C8A4DDB}" type="datetime3">
              <a:rPr lang="en-US" smtClean="0"/>
              <a:pPr/>
              <a:t>30 April 2025</a:t>
            </a:fld>
            <a:endParaRPr lang="en-US"/>
          </a:p>
        </p:txBody>
      </p:sp>
      <p:sp>
        <p:nvSpPr>
          <p:cNvPr id="5" name="Footer Placeholder 4">
            <a:extLst>
              <a:ext uri="{FF2B5EF4-FFF2-40B4-BE49-F238E27FC236}">
                <a16:creationId xmlns:a16="http://schemas.microsoft.com/office/drawing/2014/main" id="{DC8F5B3D-A9D1-9210-41B8-189C8B0488C8}"/>
              </a:ext>
            </a:extLst>
          </p:cNvPr>
          <p:cNvSpPr>
            <a:spLocks noGrp="1"/>
          </p:cNvSpPr>
          <p:nvPr>
            <p:ph type="ftr" sz="quarter" idx="3"/>
          </p:nvPr>
        </p:nvSpPr>
        <p:spPr/>
        <p:txBody>
          <a:bodyPr/>
          <a:lstStyle/>
          <a:p>
            <a:endParaRPr lang="en-US"/>
          </a:p>
        </p:txBody>
      </p:sp>
      <p:sp>
        <p:nvSpPr>
          <p:cNvPr id="6" name="Slide Number Placeholder 5">
            <a:extLst>
              <a:ext uri="{FF2B5EF4-FFF2-40B4-BE49-F238E27FC236}">
                <a16:creationId xmlns:a16="http://schemas.microsoft.com/office/drawing/2014/main" id="{2428FD73-DB16-F866-A839-6A9F787D3F29}"/>
              </a:ext>
            </a:extLst>
          </p:cNvPr>
          <p:cNvSpPr>
            <a:spLocks noGrp="1"/>
          </p:cNvSpPr>
          <p:nvPr>
            <p:ph type="sldNum" sz="quarter" idx="4"/>
          </p:nvPr>
        </p:nvSpPr>
        <p:spPr/>
        <p:txBody>
          <a:bodyPr/>
          <a:lstStyle/>
          <a:p>
            <a:fld id="{D16E7E41-7F23-8141-8D13-41C713F32723}" type="slidenum">
              <a:rPr lang="en-FR" smtClean="0"/>
              <a:pPr/>
              <a:t>4</a:t>
            </a:fld>
            <a:endParaRPr lang="en-FR"/>
          </a:p>
        </p:txBody>
      </p:sp>
    </p:spTree>
    <p:extLst>
      <p:ext uri="{BB962C8B-B14F-4D97-AF65-F5344CB8AC3E}">
        <p14:creationId xmlns:p14="http://schemas.microsoft.com/office/powerpoint/2010/main" val="1554347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D35127-261B-4F8F-AA62-D769FB5E97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B4DDB8-64BD-23FA-166D-A315DACE2BC7}"/>
              </a:ext>
            </a:extLst>
          </p:cNvPr>
          <p:cNvSpPr>
            <a:spLocks noGrp="1"/>
          </p:cNvSpPr>
          <p:nvPr>
            <p:ph type="title"/>
          </p:nvPr>
        </p:nvSpPr>
        <p:spPr/>
        <p:txBody>
          <a:bodyPr/>
          <a:lstStyle/>
          <a:p>
            <a:r>
              <a:rPr lang="en-US"/>
              <a:t>Input that is needed</a:t>
            </a:r>
          </a:p>
        </p:txBody>
      </p:sp>
      <p:sp>
        <p:nvSpPr>
          <p:cNvPr id="4" name="Date Placeholder 3">
            <a:extLst>
              <a:ext uri="{FF2B5EF4-FFF2-40B4-BE49-F238E27FC236}">
                <a16:creationId xmlns:a16="http://schemas.microsoft.com/office/drawing/2014/main" id="{4004980D-2113-488F-CE61-1283BC93FA98}"/>
              </a:ext>
            </a:extLst>
          </p:cNvPr>
          <p:cNvSpPr>
            <a:spLocks noGrp="1"/>
          </p:cNvSpPr>
          <p:nvPr>
            <p:ph type="dt" sz="half" idx="2"/>
          </p:nvPr>
        </p:nvSpPr>
        <p:spPr/>
        <p:txBody>
          <a:bodyPr/>
          <a:lstStyle/>
          <a:p>
            <a:fld id="{9A693893-F0F9-4ED9-B516-CE2C9C8A4DDB}" type="datetime3">
              <a:rPr lang="en-US" smtClean="0"/>
              <a:pPr/>
              <a:t>30 April 2025</a:t>
            </a:fld>
            <a:endParaRPr lang="en-US"/>
          </a:p>
        </p:txBody>
      </p:sp>
      <p:sp>
        <p:nvSpPr>
          <p:cNvPr id="5" name="Footer Placeholder 4">
            <a:extLst>
              <a:ext uri="{FF2B5EF4-FFF2-40B4-BE49-F238E27FC236}">
                <a16:creationId xmlns:a16="http://schemas.microsoft.com/office/drawing/2014/main" id="{2DB99FB9-505E-82F5-114E-C8C9D87C7F97}"/>
              </a:ext>
            </a:extLst>
          </p:cNvPr>
          <p:cNvSpPr>
            <a:spLocks noGrp="1"/>
          </p:cNvSpPr>
          <p:nvPr>
            <p:ph type="ftr" sz="quarter" idx="3"/>
          </p:nvPr>
        </p:nvSpPr>
        <p:spPr/>
        <p:txBody>
          <a:bodyPr/>
          <a:lstStyle/>
          <a:p>
            <a:endParaRPr lang="en-US"/>
          </a:p>
        </p:txBody>
      </p:sp>
      <p:sp>
        <p:nvSpPr>
          <p:cNvPr id="6" name="Slide Number Placeholder 5">
            <a:extLst>
              <a:ext uri="{FF2B5EF4-FFF2-40B4-BE49-F238E27FC236}">
                <a16:creationId xmlns:a16="http://schemas.microsoft.com/office/drawing/2014/main" id="{55F4A3E2-E70F-C1A1-90C1-C83C3605B25B}"/>
              </a:ext>
            </a:extLst>
          </p:cNvPr>
          <p:cNvSpPr>
            <a:spLocks noGrp="1"/>
          </p:cNvSpPr>
          <p:nvPr>
            <p:ph type="sldNum" sz="quarter" idx="4"/>
          </p:nvPr>
        </p:nvSpPr>
        <p:spPr/>
        <p:txBody>
          <a:bodyPr/>
          <a:lstStyle/>
          <a:p>
            <a:fld id="{D16E7E41-7F23-8141-8D13-41C713F32723}" type="slidenum">
              <a:rPr lang="en-FR" smtClean="0"/>
              <a:pPr/>
              <a:t>5</a:t>
            </a:fld>
            <a:endParaRPr lang="en-FR"/>
          </a:p>
        </p:txBody>
      </p:sp>
      <p:sp>
        <p:nvSpPr>
          <p:cNvPr id="10" name="Rectangle : coins arrondis 9">
            <a:extLst>
              <a:ext uri="{FF2B5EF4-FFF2-40B4-BE49-F238E27FC236}">
                <a16:creationId xmlns:a16="http://schemas.microsoft.com/office/drawing/2014/main" id="{67F104F9-9ECA-DC0D-B715-B600F1444DB7}"/>
              </a:ext>
            </a:extLst>
          </p:cNvPr>
          <p:cNvSpPr/>
          <p:nvPr/>
        </p:nvSpPr>
        <p:spPr>
          <a:xfrm>
            <a:off x="729343" y="1458686"/>
            <a:ext cx="4789714" cy="5034189"/>
          </a:xfrm>
          <a:prstGeom prst="roundRect">
            <a:avLst/>
          </a:prstGeom>
          <a:solidFill>
            <a:schemeClr val="accent1">
              <a:alpha val="3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fr-FR" sz="2000" b="1" err="1">
                <a:solidFill>
                  <a:schemeClr val="accent5"/>
                </a:solidFill>
              </a:rPr>
              <a:t>Functional</a:t>
            </a:r>
            <a:r>
              <a:rPr lang="fr-FR" sz="2000" b="1">
                <a:solidFill>
                  <a:schemeClr val="accent5"/>
                </a:solidFill>
              </a:rPr>
              <a:t> </a:t>
            </a:r>
            <a:r>
              <a:rPr lang="fr-FR" sz="2000" b="1" err="1">
                <a:solidFill>
                  <a:schemeClr val="accent5"/>
                </a:solidFill>
              </a:rPr>
              <a:t>Analysis</a:t>
            </a:r>
            <a:br>
              <a:rPr lang="fr-FR" sz="1600" b="1">
                <a:solidFill>
                  <a:schemeClr val="accent5"/>
                </a:solidFill>
              </a:rPr>
            </a:br>
            <a:endParaRPr lang="fr-FR" sz="1600" b="1">
              <a:solidFill>
                <a:schemeClr val="accent5"/>
              </a:solidFill>
            </a:endParaRPr>
          </a:p>
          <a:p>
            <a:pPr marL="285750" indent="-285750">
              <a:buFont typeface="Arial" panose="020B0604020202020204" pitchFamily="34" charset="0"/>
              <a:buChar char="•"/>
            </a:pPr>
            <a:r>
              <a:rPr lang="fr-FR" sz="1600">
                <a:solidFill>
                  <a:schemeClr val="accent5"/>
                </a:solidFill>
              </a:rPr>
              <a:t>Goal </a:t>
            </a:r>
            <a:r>
              <a:rPr lang="fr-FR" sz="1600" err="1">
                <a:solidFill>
                  <a:schemeClr val="accent5"/>
                </a:solidFill>
              </a:rPr>
              <a:t>is</a:t>
            </a:r>
            <a:r>
              <a:rPr lang="fr-FR" sz="1600">
                <a:solidFill>
                  <a:schemeClr val="accent5"/>
                </a:solidFill>
              </a:rPr>
              <a:t> to </a:t>
            </a:r>
            <a:r>
              <a:rPr lang="fr-FR" sz="1600" err="1">
                <a:solidFill>
                  <a:schemeClr val="accent5"/>
                </a:solidFill>
              </a:rPr>
              <a:t>prove</a:t>
            </a:r>
            <a:r>
              <a:rPr lang="fr-FR" sz="1600">
                <a:solidFill>
                  <a:schemeClr val="accent5"/>
                </a:solidFill>
              </a:rPr>
              <a:t> </a:t>
            </a:r>
            <a:r>
              <a:rPr lang="fr-FR" sz="1600" err="1">
                <a:solidFill>
                  <a:schemeClr val="accent5"/>
                </a:solidFill>
              </a:rPr>
              <a:t>that</a:t>
            </a:r>
            <a:r>
              <a:rPr lang="fr-FR" sz="1600">
                <a:solidFill>
                  <a:schemeClr val="accent5"/>
                </a:solidFill>
              </a:rPr>
              <a:t> the code </a:t>
            </a:r>
            <a:r>
              <a:rPr lang="fr-FR" sz="1600" err="1">
                <a:solidFill>
                  <a:schemeClr val="accent5"/>
                </a:solidFill>
              </a:rPr>
              <a:t>attains</a:t>
            </a:r>
            <a:r>
              <a:rPr lang="fr-FR" sz="1600">
                <a:solidFill>
                  <a:schemeClr val="accent5"/>
                </a:solidFill>
              </a:rPr>
              <a:t> </a:t>
            </a:r>
            <a:r>
              <a:rPr lang="fr-FR" sz="1600" err="1">
                <a:solidFill>
                  <a:schemeClr val="accent5"/>
                </a:solidFill>
              </a:rPr>
              <a:t>its</a:t>
            </a:r>
            <a:r>
              <a:rPr lang="fr-FR" sz="1600">
                <a:solidFill>
                  <a:schemeClr val="accent5"/>
                </a:solidFill>
              </a:rPr>
              <a:t> </a:t>
            </a:r>
            <a:r>
              <a:rPr lang="fr-FR" sz="1600" err="1">
                <a:solidFill>
                  <a:schemeClr val="accent5"/>
                </a:solidFill>
              </a:rPr>
              <a:t>specifications</a:t>
            </a:r>
            <a:br>
              <a:rPr lang="fr-FR" sz="1600">
                <a:solidFill>
                  <a:schemeClr val="accent5"/>
                </a:solidFill>
              </a:rPr>
            </a:br>
            <a:endParaRPr lang="fr-FR" sz="1600">
              <a:solidFill>
                <a:schemeClr val="accent5"/>
              </a:solidFill>
            </a:endParaRPr>
          </a:p>
          <a:p>
            <a:pPr marL="285750" indent="-285750">
              <a:buFont typeface="Arial" panose="020B0604020202020204" pitchFamily="34" charset="0"/>
              <a:buChar char="•"/>
            </a:pPr>
            <a:r>
              <a:rPr lang="fr-FR" sz="1600">
                <a:solidFill>
                  <a:schemeClr val="accent5"/>
                </a:solidFill>
              </a:rPr>
              <a:t>So </a:t>
            </a:r>
            <a:r>
              <a:rPr lang="fr-FR" sz="1600" err="1">
                <a:solidFill>
                  <a:schemeClr val="accent5"/>
                </a:solidFill>
              </a:rPr>
              <a:t>it</a:t>
            </a:r>
            <a:r>
              <a:rPr lang="fr-FR" sz="1600">
                <a:solidFill>
                  <a:schemeClr val="accent5"/>
                </a:solidFill>
              </a:rPr>
              <a:t> </a:t>
            </a:r>
            <a:r>
              <a:rPr lang="fr-FR" sz="1600" err="1">
                <a:solidFill>
                  <a:schemeClr val="accent5"/>
                </a:solidFill>
              </a:rPr>
              <a:t>requires</a:t>
            </a:r>
            <a:r>
              <a:rPr lang="fr-FR" sz="1600">
                <a:solidFill>
                  <a:schemeClr val="accent5"/>
                </a:solidFill>
              </a:rPr>
              <a:t>:</a:t>
            </a:r>
          </a:p>
          <a:p>
            <a:pPr marL="742950" lvl="1" indent="-285750">
              <a:buFont typeface="Arial" panose="020B0604020202020204" pitchFamily="34" charset="0"/>
              <a:buChar char="•"/>
            </a:pPr>
            <a:r>
              <a:rPr lang="fr-FR" sz="1600">
                <a:solidFill>
                  <a:schemeClr val="accent5"/>
                </a:solidFill>
              </a:rPr>
              <a:t>The code </a:t>
            </a:r>
            <a:r>
              <a:rPr lang="fr-FR" sz="1600" err="1">
                <a:solidFill>
                  <a:schemeClr val="accent5"/>
                </a:solidFill>
              </a:rPr>
              <a:t>itself</a:t>
            </a:r>
            <a:endParaRPr lang="fr-FR" sz="1600">
              <a:solidFill>
                <a:schemeClr val="accent5"/>
              </a:solidFill>
            </a:endParaRPr>
          </a:p>
          <a:p>
            <a:pPr marL="742950" lvl="1" indent="-285750">
              <a:buFont typeface="Arial" panose="020B0604020202020204" pitchFamily="34" charset="0"/>
              <a:buChar char="•"/>
            </a:pPr>
            <a:r>
              <a:rPr lang="fr-FR" sz="1600">
                <a:solidFill>
                  <a:schemeClr val="accent5"/>
                </a:solidFill>
              </a:rPr>
              <a:t>Info about values at entry points</a:t>
            </a:r>
          </a:p>
          <a:p>
            <a:pPr marL="742950" lvl="1" indent="-285750">
              <a:buFont typeface="Arial" panose="020B0604020202020204" pitchFamily="34" charset="0"/>
              <a:buChar char="•"/>
            </a:pPr>
            <a:r>
              <a:rPr lang="fr-FR" sz="1600">
                <a:solidFill>
                  <a:schemeClr val="accent5"/>
                </a:solidFill>
              </a:rPr>
              <a:t>The </a:t>
            </a:r>
            <a:r>
              <a:rPr lang="fr-FR" sz="1600" err="1">
                <a:solidFill>
                  <a:schemeClr val="accent5"/>
                </a:solidFill>
              </a:rPr>
              <a:t>specifications</a:t>
            </a:r>
            <a:r>
              <a:rPr lang="fr-FR" sz="1600">
                <a:solidFill>
                  <a:schemeClr val="accent5"/>
                </a:solidFill>
              </a:rPr>
              <a:t> in a notation format </a:t>
            </a:r>
            <a:r>
              <a:rPr lang="fr-FR" sz="1600" err="1">
                <a:solidFill>
                  <a:schemeClr val="accent5"/>
                </a:solidFill>
              </a:rPr>
              <a:t>that</a:t>
            </a:r>
            <a:r>
              <a:rPr lang="fr-FR" sz="1600">
                <a:solidFill>
                  <a:schemeClr val="accent5"/>
                </a:solidFill>
              </a:rPr>
              <a:t> </a:t>
            </a:r>
            <a:r>
              <a:rPr lang="fr-FR" sz="1600" err="1">
                <a:solidFill>
                  <a:schemeClr val="accent5"/>
                </a:solidFill>
              </a:rPr>
              <a:t>is</a:t>
            </a:r>
            <a:r>
              <a:rPr lang="fr-FR" sz="1600">
                <a:solidFill>
                  <a:schemeClr val="accent5"/>
                </a:solidFill>
              </a:rPr>
              <a:t> </a:t>
            </a:r>
            <a:r>
              <a:rPr lang="fr-FR" sz="1600" err="1">
                <a:solidFill>
                  <a:schemeClr val="accent5"/>
                </a:solidFill>
              </a:rPr>
              <a:t>rigorous</a:t>
            </a:r>
            <a:endParaRPr lang="fr-FR" sz="1600">
              <a:solidFill>
                <a:schemeClr val="accent5"/>
              </a:solidFill>
            </a:endParaRPr>
          </a:p>
          <a:p>
            <a:pPr marL="742950" lvl="1" indent="-285750">
              <a:buFont typeface="Arial" panose="020B0604020202020204" pitchFamily="34" charset="0"/>
              <a:buChar char="•"/>
            </a:pPr>
            <a:endParaRPr lang="fr-FR" sz="1600">
              <a:solidFill>
                <a:schemeClr val="accent5"/>
              </a:solidFill>
            </a:endParaRPr>
          </a:p>
          <a:p>
            <a:pPr marL="285750" indent="-285750">
              <a:buFont typeface="Arial" panose="020B0604020202020204" pitchFamily="34" charset="0"/>
              <a:buChar char="•"/>
            </a:pPr>
            <a:r>
              <a:rPr lang="fr-FR" sz="1600">
                <a:solidFill>
                  <a:schemeClr val="accent5"/>
                </a:solidFill>
              </a:rPr>
              <a:t>The </a:t>
            </a:r>
            <a:r>
              <a:rPr lang="fr-FR" sz="1600" err="1">
                <a:solidFill>
                  <a:schemeClr val="accent5"/>
                </a:solidFill>
              </a:rPr>
              <a:t>specifications</a:t>
            </a:r>
            <a:r>
              <a:rPr lang="fr-FR" sz="1600">
                <a:solidFill>
                  <a:schemeClr val="accent5"/>
                </a:solidFill>
              </a:rPr>
              <a:t> </a:t>
            </a:r>
            <a:r>
              <a:rPr lang="fr-FR" sz="1600" err="1">
                <a:solidFill>
                  <a:schemeClr val="accent5"/>
                </a:solidFill>
              </a:rPr>
              <a:t>need</a:t>
            </a:r>
            <a:r>
              <a:rPr lang="fr-FR" sz="1600">
                <a:solidFill>
                  <a:schemeClr val="accent5"/>
                </a:solidFill>
              </a:rPr>
              <a:t> to </a:t>
            </a:r>
            <a:r>
              <a:rPr lang="fr-FR" sz="1600" err="1">
                <a:solidFill>
                  <a:schemeClr val="accent5"/>
                </a:solidFill>
              </a:rPr>
              <a:t>be</a:t>
            </a:r>
            <a:r>
              <a:rPr lang="fr-FR" sz="1600">
                <a:solidFill>
                  <a:schemeClr val="accent5"/>
                </a:solidFill>
              </a:rPr>
              <a:t> </a:t>
            </a:r>
            <a:r>
              <a:rPr lang="fr-FR" sz="1600" err="1">
                <a:solidFill>
                  <a:schemeClr val="accent5"/>
                </a:solidFill>
              </a:rPr>
              <a:t>entered</a:t>
            </a:r>
            <a:r>
              <a:rPr lang="fr-FR" sz="1600">
                <a:solidFill>
                  <a:schemeClr val="accent5"/>
                </a:solidFill>
              </a:rPr>
              <a:t> in a </a:t>
            </a:r>
            <a:r>
              <a:rPr lang="fr-FR" sz="1600" err="1">
                <a:solidFill>
                  <a:schemeClr val="accent5"/>
                </a:solidFill>
              </a:rPr>
              <a:t>rigorous</a:t>
            </a:r>
            <a:r>
              <a:rPr lang="fr-FR" sz="1600">
                <a:solidFill>
                  <a:schemeClr val="accent5"/>
                </a:solidFill>
              </a:rPr>
              <a:t> notation </a:t>
            </a:r>
            <a:r>
              <a:rPr lang="fr-FR" sz="1600" err="1">
                <a:solidFill>
                  <a:schemeClr val="accent5"/>
                </a:solidFill>
              </a:rPr>
              <a:t>such</a:t>
            </a:r>
            <a:r>
              <a:rPr lang="fr-FR" sz="1600">
                <a:solidFill>
                  <a:schemeClr val="accent5"/>
                </a:solidFill>
              </a:rPr>
              <a:t> as ACSL</a:t>
            </a:r>
            <a:br>
              <a:rPr lang="fr-FR" sz="1600">
                <a:solidFill>
                  <a:schemeClr val="accent5"/>
                </a:solidFill>
              </a:rPr>
            </a:br>
            <a:endParaRPr lang="fr-FR" sz="1600">
              <a:solidFill>
                <a:schemeClr val="accent5"/>
              </a:solidFill>
            </a:endParaRPr>
          </a:p>
          <a:p>
            <a:pPr marL="285750" indent="-285750">
              <a:buFont typeface="Arial" panose="020B0604020202020204" pitchFamily="34" charset="0"/>
              <a:buChar char="•"/>
            </a:pPr>
            <a:r>
              <a:rPr lang="fr-FR" sz="1600">
                <a:solidFill>
                  <a:schemeClr val="accent5"/>
                </a:solidFill>
              </a:rPr>
              <a:t>Possible – but time-</a:t>
            </a:r>
            <a:r>
              <a:rPr lang="fr-FR" sz="1600" err="1">
                <a:solidFill>
                  <a:schemeClr val="accent5"/>
                </a:solidFill>
              </a:rPr>
              <a:t>consuming</a:t>
            </a:r>
            <a:r>
              <a:rPr lang="fr-FR" sz="1600">
                <a:solidFill>
                  <a:schemeClr val="accent5"/>
                </a:solidFill>
              </a:rPr>
              <a:t> and can </a:t>
            </a:r>
            <a:r>
              <a:rPr lang="fr-FR" sz="1600" err="1">
                <a:solidFill>
                  <a:schemeClr val="accent5"/>
                </a:solidFill>
              </a:rPr>
              <a:t>be</a:t>
            </a:r>
            <a:r>
              <a:rPr lang="fr-FR" sz="1600">
                <a:solidFill>
                  <a:schemeClr val="accent5"/>
                </a:solidFill>
              </a:rPr>
              <a:t> </a:t>
            </a:r>
            <a:r>
              <a:rPr lang="fr-FR" sz="1600" err="1">
                <a:solidFill>
                  <a:schemeClr val="accent5"/>
                </a:solidFill>
              </a:rPr>
              <a:t>difficult</a:t>
            </a:r>
            <a:endParaRPr lang="fr-FR" sz="1600">
              <a:solidFill>
                <a:schemeClr val="accent5"/>
              </a:solidFill>
            </a:endParaRPr>
          </a:p>
        </p:txBody>
      </p:sp>
      <p:sp>
        <p:nvSpPr>
          <p:cNvPr id="11" name="Rectangle : coins arrondis 10">
            <a:extLst>
              <a:ext uri="{FF2B5EF4-FFF2-40B4-BE49-F238E27FC236}">
                <a16:creationId xmlns:a16="http://schemas.microsoft.com/office/drawing/2014/main" id="{931DCEE5-AEE8-452F-48C8-36EA74840D9B}"/>
              </a:ext>
            </a:extLst>
          </p:cNvPr>
          <p:cNvSpPr/>
          <p:nvPr/>
        </p:nvSpPr>
        <p:spPr>
          <a:xfrm>
            <a:off x="6564086" y="1458686"/>
            <a:ext cx="4789714" cy="4963432"/>
          </a:xfrm>
          <a:prstGeom prst="roundRect">
            <a:avLst/>
          </a:prstGeom>
          <a:solidFill>
            <a:schemeClr val="accent1">
              <a:alpha val="3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fr-FR" b="1">
                <a:solidFill>
                  <a:schemeClr val="accent5"/>
                </a:solidFill>
              </a:rPr>
              <a:t>Runtime </a:t>
            </a:r>
            <a:r>
              <a:rPr lang="fr-FR" b="1" err="1">
                <a:solidFill>
                  <a:schemeClr val="accent5"/>
                </a:solidFill>
              </a:rPr>
              <a:t>Error</a:t>
            </a:r>
            <a:r>
              <a:rPr lang="fr-FR" b="1">
                <a:solidFill>
                  <a:schemeClr val="accent5"/>
                </a:solidFill>
              </a:rPr>
              <a:t> </a:t>
            </a:r>
            <a:r>
              <a:rPr lang="fr-FR" b="1" err="1">
                <a:solidFill>
                  <a:schemeClr val="accent5"/>
                </a:solidFill>
              </a:rPr>
              <a:t>Detection</a:t>
            </a:r>
            <a:br>
              <a:rPr lang="fr-FR" sz="1600" b="1">
                <a:solidFill>
                  <a:schemeClr val="accent5"/>
                </a:solidFill>
              </a:rPr>
            </a:br>
            <a:endParaRPr lang="fr-FR" sz="1600" b="1">
              <a:solidFill>
                <a:schemeClr val="accent5"/>
              </a:solidFill>
            </a:endParaRPr>
          </a:p>
          <a:p>
            <a:pPr marL="285750" indent="-285750">
              <a:buFont typeface="Arial" panose="020B0604020202020204" pitchFamily="34" charset="0"/>
              <a:buChar char="•"/>
            </a:pPr>
            <a:r>
              <a:rPr lang="fr-FR" sz="1600">
                <a:solidFill>
                  <a:schemeClr val="accent5"/>
                </a:solidFill>
              </a:rPr>
              <a:t>Goal </a:t>
            </a:r>
            <a:r>
              <a:rPr lang="fr-FR" sz="1600" err="1">
                <a:solidFill>
                  <a:schemeClr val="accent5"/>
                </a:solidFill>
              </a:rPr>
              <a:t>is</a:t>
            </a:r>
            <a:r>
              <a:rPr lang="fr-FR" sz="1600">
                <a:solidFill>
                  <a:schemeClr val="accent5"/>
                </a:solidFill>
              </a:rPr>
              <a:t> to </a:t>
            </a:r>
            <a:r>
              <a:rPr lang="fr-FR" sz="1600" err="1">
                <a:solidFill>
                  <a:schemeClr val="accent5"/>
                </a:solidFill>
              </a:rPr>
              <a:t>demonstrate</a:t>
            </a:r>
            <a:r>
              <a:rPr lang="fr-FR" sz="1600">
                <a:solidFill>
                  <a:schemeClr val="accent5"/>
                </a:solidFill>
              </a:rPr>
              <a:t> </a:t>
            </a:r>
            <a:r>
              <a:rPr lang="fr-FR" sz="1600" err="1">
                <a:solidFill>
                  <a:schemeClr val="accent5"/>
                </a:solidFill>
              </a:rPr>
              <a:t>that</a:t>
            </a:r>
            <a:r>
              <a:rPr lang="fr-FR" sz="1600">
                <a:solidFill>
                  <a:schemeClr val="accent5"/>
                </a:solidFill>
              </a:rPr>
              <a:t> the code </a:t>
            </a:r>
            <a:r>
              <a:rPr lang="fr-FR" sz="1600" err="1">
                <a:solidFill>
                  <a:schemeClr val="accent5"/>
                </a:solidFill>
              </a:rPr>
              <a:t>is</a:t>
            </a:r>
            <a:r>
              <a:rPr lang="fr-FR" sz="1600">
                <a:solidFill>
                  <a:schemeClr val="accent5"/>
                </a:solidFill>
              </a:rPr>
              <a:t> reliable &amp; </a:t>
            </a:r>
            <a:r>
              <a:rPr lang="fr-FR" sz="1600" err="1">
                <a:solidFill>
                  <a:schemeClr val="accent5"/>
                </a:solidFill>
              </a:rPr>
              <a:t>robust</a:t>
            </a:r>
            <a:br>
              <a:rPr lang="fr-FR" sz="1600">
                <a:solidFill>
                  <a:schemeClr val="accent5"/>
                </a:solidFill>
              </a:rPr>
            </a:br>
            <a:endParaRPr lang="fr-FR" sz="1600">
              <a:solidFill>
                <a:schemeClr val="accent5"/>
              </a:solidFill>
            </a:endParaRPr>
          </a:p>
          <a:p>
            <a:pPr marL="285750" indent="-285750">
              <a:buFont typeface="Arial" panose="020B0604020202020204" pitchFamily="34" charset="0"/>
              <a:buChar char="•"/>
            </a:pPr>
            <a:r>
              <a:rPr lang="fr-FR" sz="1600">
                <a:solidFill>
                  <a:schemeClr val="accent5"/>
                </a:solidFill>
              </a:rPr>
              <a:t>So </a:t>
            </a:r>
            <a:r>
              <a:rPr lang="fr-FR" sz="1600" err="1">
                <a:solidFill>
                  <a:schemeClr val="accent5"/>
                </a:solidFill>
              </a:rPr>
              <a:t>it</a:t>
            </a:r>
            <a:r>
              <a:rPr lang="fr-FR" sz="1600">
                <a:solidFill>
                  <a:schemeClr val="accent5"/>
                </a:solidFill>
              </a:rPr>
              <a:t> </a:t>
            </a:r>
            <a:r>
              <a:rPr lang="fr-FR" sz="1600" err="1">
                <a:solidFill>
                  <a:schemeClr val="accent5"/>
                </a:solidFill>
              </a:rPr>
              <a:t>requires</a:t>
            </a:r>
            <a:r>
              <a:rPr lang="fr-FR" sz="1600">
                <a:solidFill>
                  <a:schemeClr val="accent5"/>
                </a:solidFill>
              </a:rPr>
              <a:t>:</a:t>
            </a:r>
          </a:p>
          <a:p>
            <a:pPr marL="742950" lvl="1" indent="-285750">
              <a:buFont typeface="Arial" panose="020B0604020202020204" pitchFamily="34" charset="0"/>
              <a:buChar char="•"/>
            </a:pPr>
            <a:r>
              <a:rPr lang="fr-FR" sz="1600">
                <a:solidFill>
                  <a:schemeClr val="accent5"/>
                </a:solidFill>
              </a:rPr>
              <a:t>The code </a:t>
            </a:r>
            <a:r>
              <a:rPr lang="fr-FR" sz="1600" err="1">
                <a:solidFill>
                  <a:schemeClr val="accent5"/>
                </a:solidFill>
              </a:rPr>
              <a:t>itself</a:t>
            </a:r>
            <a:endParaRPr lang="fr-FR" sz="1600">
              <a:solidFill>
                <a:schemeClr val="accent5"/>
              </a:solidFill>
            </a:endParaRPr>
          </a:p>
          <a:p>
            <a:pPr marL="742950" lvl="1" indent="-285750">
              <a:buFont typeface="Arial" panose="020B0604020202020204" pitchFamily="34" charset="0"/>
              <a:buChar char="•"/>
            </a:pPr>
            <a:r>
              <a:rPr lang="fr-FR" sz="1600">
                <a:solidFill>
                  <a:schemeClr val="accent5"/>
                </a:solidFill>
              </a:rPr>
              <a:t>Info about values at entry points (by default, type range)</a:t>
            </a:r>
          </a:p>
          <a:p>
            <a:pPr marL="742950" lvl="1" indent="-285750">
              <a:buFont typeface="Arial" panose="020B0604020202020204" pitchFamily="34" charset="0"/>
              <a:buChar char="•"/>
            </a:pPr>
            <a:r>
              <a:rPr lang="fr-FR" sz="1600">
                <a:solidFill>
                  <a:schemeClr val="accent5"/>
                </a:solidFill>
              </a:rPr>
              <a:t>Tool must </a:t>
            </a:r>
            <a:r>
              <a:rPr lang="fr-FR" sz="1600" err="1">
                <a:solidFill>
                  <a:schemeClr val="accent5"/>
                </a:solidFill>
              </a:rPr>
              <a:t>understand</a:t>
            </a:r>
            <a:r>
              <a:rPr lang="fr-FR" sz="1600">
                <a:solidFill>
                  <a:schemeClr val="accent5"/>
                </a:solidFill>
              </a:rPr>
              <a:t> </a:t>
            </a:r>
            <a:r>
              <a:rPr lang="fr-FR" sz="1600" err="1">
                <a:solidFill>
                  <a:schemeClr val="accent5"/>
                </a:solidFill>
              </a:rPr>
              <a:t>which</a:t>
            </a:r>
            <a:r>
              <a:rPr lang="fr-FR" sz="1600">
                <a:solidFill>
                  <a:schemeClr val="accent5"/>
                </a:solidFill>
              </a:rPr>
              <a:t> </a:t>
            </a:r>
            <a:r>
              <a:rPr lang="fr-FR" sz="1600" err="1">
                <a:solidFill>
                  <a:schemeClr val="accent5"/>
                </a:solidFill>
              </a:rPr>
              <a:t>operations</a:t>
            </a:r>
            <a:r>
              <a:rPr lang="fr-FR" sz="1600">
                <a:solidFill>
                  <a:schemeClr val="accent5"/>
                </a:solidFill>
              </a:rPr>
              <a:t> </a:t>
            </a:r>
            <a:r>
              <a:rPr lang="fr-FR" sz="1600" err="1">
                <a:solidFill>
                  <a:schemeClr val="accent5"/>
                </a:solidFill>
              </a:rPr>
              <a:t>may</a:t>
            </a:r>
            <a:r>
              <a:rPr lang="fr-FR" sz="1600">
                <a:solidFill>
                  <a:schemeClr val="accent5"/>
                </a:solidFill>
              </a:rPr>
              <a:t> lead to </a:t>
            </a:r>
            <a:r>
              <a:rPr lang="fr-FR" sz="1600" err="1">
                <a:solidFill>
                  <a:schemeClr val="accent5"/>
                </a:solidFill>
              </a:rPr>
              <a:t>hazardous</a:t>
            </a:r>
            <a:r>
              <a:rPr lang="fr-FR" sz="1600">
                <a:solidFill>
                  <a:schemeClr val="accent5"/>
                </a:solidFill>
              </a:rPr>
              <a:t> computations</a:t>
            </a:r>
          </a:p>
          <a:p>
            <a:pPr lvl="1"/>
            <a:endParaRPr lang="fr-FR" sz="1600">
              <a:solidFill>
                <a:schemeClr val="accent5"/>
              </a:solidFill>
            </a:endParaRPr>
          </a:p>
          <a:p>
            <a:pPr marL="285750" indent="-285750">
              <a:buFont typeface="Arial" panose="020B0604020202020204" pitchFamily="34" charset="0"/>
              <a:buChar char="•"/>
            </a:pPr>
            <a:r>
              <a:rPr lang="fr-FR" sz="1600">
                <a:solidFill>
                  <a:schemeClr val="accent5"/>
                </a:solidFill>
              </a:rPr>
              <a:t>No </a:t>
            </a:r>
            <a:r>
              <a:rPr lang="fr-FR" sz="1600" err="1">
                <a:solidFill>
                  <a:schemeClr val="accent5"/>
                </a:solidFill>
              </a:rPr>
              <a:t>need</a:t>
            </a:r>
            <a:r>
              <a:rPr lang="fr-FR" sz="1600">
                <a:solidFill>
                  <a:schemeClr val="accent5"/>
                </a:solidFill>
              </a:rPr>
              <a:t> for </a:t>
            </a:r>
            <a:r>
              <a:rPr lang="fr-FR" sz="1600" err="1">
                <a:solidFill>
                  <a:schemeClr val="accent5"/>
                </a:solidFill>
              </a:rPr>
              <a:t>specs</a:t>
            </a:r>
            <a:r>
              <a:rPr lang="fr-FR" sz="1600">
                <a:solidFill>
                  <a:schemeClr val="accent5"/>
                </a:solidFill>
              </a:rPr>
              <a:t>: </a:t>
            </a:r>
            <a:r>
              <a:rPr lang="fr-FR" sz="1600" err="1">
                <a:solidFill>
                  <a:schemeClr val="accent5"/>
                </a:solidFill>
              </a:rPr>
              <a:t>errors</a:t>
            </a:r>
            <a:r>
              <a:rPr lang="fr-FR" sz="1600">
                <a:solidFill>
                  <a:schemeClr val="accent5"/>
                </a:solidFill>
              </a:rPr>
              <a:t> are « </a:t>
            </a:r>
            <a:r>
              <a:rPr lang="fr-FR" sz="1600" err="1">
                <a:solidFill>
                  <a:schemeClr val="accent5"/>
                </a:solidFill>
              </a:rPr>
              <a:t>baked</a:t>
            </a:r>
            <a:r>
              <a:rPr lang="fr-FR" sz="1600">
                <a:solidFill>
                  <a:schemeClr val="accent5"/>
                </a:solidFill>
              </a:rPr>
              <a:t> in » the code</a:t>
            </a:r>
            <a:br>
              <a:rPr lang="fr-FR" sz="1600">
                <a:solidFill>
                  <a:schemeClr val="accent5"/>
                </a:solidFill>
              </a:rPr>
            </a:br>
            <a:endParaRPr lang="fr-FR" sz="1600">
              <a:solidFill>
                <a:schemeClr val="accent5"/>
              </a:solidFill>
            </a:endParaRPr>
          </a:p>
          <a:p>
            <a:pPr marL="285750" indent="-285750">
              <a:buFont typeface="Arial" panose="020B0604020202020204" pitchFamily="34" charset="0"/>
              <a:buChar char="•"/>
            </a:pPr>
            <a:r>
              <a:rPr lang="fr-FR" sz="1600">
                <a:solidFill>
                  <a:schemeClr val="accent5"/>
                </a:solidFill>
              </a:rPr>
              <a:t>Much </a:t>
            </a:r>
            <a:r>
              <a:rPr lang="fr-FR" sz="1600" err="1">
                <a:solidFill>
                  <a:schemeClr val="accent5"/>
                </a:solidFill>
              </a:rPr>
              <a:t>easier</a:t>
            </a:r>
            <a:r>
              <a:rPr lang="fr-FR" sz="1600">
                <a:solidFill>
                  <a:schemeClr val="accent5"/>
                </a:solidFill>
              </a:rPr>
              <a:t> and </a:t>
            </a:r>
            <a:r>
              <a:rPr lang="fr-FR" sz="1600" err="1">
                <a:solidFill>
                  <a:schemeClr val="accent5"/>
                </a:solidFill>
              </a:rPr>
              <a:t>faster</a:t>
            </a:r>
            <a:r>
              <a:rPr lang="fr-FR" sz="1600">
                <a:solidFill>
                  <a:schemeClr val="accent5"/>
                </a:solidFill>
              </a:rPr>
              <a:t> / </a:t>
            </a:r>
            <a:br>
              <a:rPr lang="fr-FR" sz="1600">
                <a:solidFill>
                  <a:schemeClr val="accent5"/>
                </a:solidFill>
              </a:rPr>
            </a:br>
            <a:r>
              <a:rPr lang="fr-FR" sz="1600" err="1">
                <a:solidFill>
                  <a:schemeClr val="accent5"/>
                </a:solidFill>
              </a:rPr>
              <a:t>cost</a:t>
            </a:r>
            <a:r>
              <a:rPr lang="fr-FR" sz="1600">
                <a:solidFill>
                  <a:schemeClr val="accent5"/>
                </a:solidFill>
              </a:rPr>
              <a:t>-efficient</a:t>
            </a:r>
          </a:p>
        </p:txBody>
      </p:sp>
    </p:spTree>
    <p:extLst>
      <p:ext uri="{BB962C8B-B14F-4D97-AF65-F5344CB8AC3E}">
        <p14:creationId xmlns:p14="http://schemas.microsoft.com/office/powerpoint/2010/main" val="1373756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7CD882-58E6-4982-BC95-3C8A31FF05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A1D9CC-07D9-31A6-A1C1-B1FE0776AEB4}"/>
              </a:ext>
            </a:extLst>
          </p:cNvPr>
          <p:cNvSpPr>
            <a:spLocks noGrp="1"/>
          </p:cNvSpPr>
          <p:nvPr>
            <p:ph type="title"/>
          </p:nvPr>
        </p:nvSpPr>
        <p:spPr/>
        <p:txBody>
          <a:bodyPr/>
          <a:lstStyle/>
          <a:p>
            <a:r>
              <a:rPr lang="en-US"/>
              <a:t>Runtime errors</a:t>
            </a:r>
          </a:p>
        </p:txBody>
      </p:sp>
      <p:sp>
        <p:nvSpPr>
          <p:cNvPr id="3" name="Content Placeholder 2">
            <a:extLst>
              <a:ext uri="{FF2B5EF4-FFF2-40B4-BE49-F238E27FC236}">
                <a16:creationId xmlns:a16="http://schemas.microsoft.com/office/drawing/2014/main" id="{582295CD-B616-F6E1-6F77-20F9C23703EA}"/>
              </a:ext>
            </a:extLst>
          </p:cNvPr>
          <p:cNvSpPr>
            <a:spLocks noGrp="1"/>
          </p:cNvSpPr>
          <p:nvPr>
            <p:ph idx="1"/>
          </p:nvPr>
        </p:nvSpPr>
        <p:spPr>
          <a:xfrm>
            <a:off x="838200" y="1616529"/>
            <a:ext cx="10515600" cy="4379708"/>
          </a:xfrm>
        </p:spPr>
        <p:txBody>
          <a:bodyPr>
            <a:normAutofit fontScale="62500" lnSpcReduction="20000"/>
          </a:bodyPr>
          <a:lstStyle/>
          <a:p>
            <a:pPr>
              <a:lnSpc>
                <a:spcPct val="100000"/>
              </a:lnSpc>
            </a:pPr>
            <a:r>
              <a:rPr lang="en-US" b="0" i="0" dirty="0">
                <a:solidFill>
                  <a:srgbClr val="000000"/>
                </a:solidFill>
                <a:effectLst/>
                <a:latin typeface="Arial" panose="020B0604020202020204" pitchFamily="34" charset="0"/>
              </a:rPr>
              <a:t>Operations in the code that can lead to undefined behaviors or other behaviors that may lead to undesirable outcomes</a:t>
            </a:r>
          </a:p>
          <a:p>
            <a:pPr lvl="1"/>
            <a:r>
              <a:rPr lang="en-US" b="0" i="0" dirty="0">
                <a:solidFill>
                  <a:srgbClr val="000000"/>
                </a:solidFill>
                <a:effectLst/>
                <a:latin typeface="Arial" panose="020B0604020202020204" pitchFamily="34" charset="0"/>
              </a:rPr>
              <a:t>We are assuming here that these are NOT intentional – they are accidentally ignored</a:t>
            </a:r>
          </a:p>
          <a:p>
            <a:pPr>
              <a:lnSpc>
                <a:spcPct val="100000"/>
              </a:lnSpc>
            </a:pPr>
            <a:r>
              <a:rPr lang="en-US" dirty="0">
                <a:solidFill>
                  <a:srgbClr val="000000"/>
                </a:solidFill>
                <a:latin typeface="Arial" panose="020B0604020202020204" pitchFamily="34" charset="0"/>
              </a:rPr>
              <a:t>In C++, examples include:</a:t>
            </a:r>
          </a:p>
          <a:p>
            <a:pPr lvl="1"/>
            <a:r>
              <a:rPr lang="en-US" b="0" i="0" dirty="0">
                <a:solidFill>
                  <a:srgbClr val="000000"/>
                </a:solidFill>
                <a:effectLst/>
                <a:latin typeface="Arial" panose="020B0604020202020204" pitchFamily="34" charset="0"/>
              </a:rPr>
              <a:t>Division by zero</a:t>
            </a:r>
          </a:p>
          <a:p>
            <a:pPr lvl="1"/>
            <a:r>
              <a:rPr lang="en-US" dirty="0">
                <a:solidFill>
                  <a:srgbClr val="000000"/>
                </a:solidFill>
                <a:latin typeface="Arial" panose="020B0604020202020204" pitchFamily="34" charset="0"/>
              </a:rPr>
              <a:t>Out-of-bound array accesses (read or write)</a:t>
            </a:r>
          </a:p>
          <a:p>
            <a:pPr lvl="1"/>
            <a:r>
              <a:rPr lang="en-US" dirty="0">
                <a:solidFill>
                  <a:srgbClr val="000000"/>
                </a:solidFill>
                <a:latin typeface="Arial" panose="020B0604020202020204" pitchFamily="34" charset="0"/>
              </a:rPr>
              <a:t>Overflows / underflows</a:t>
            </a:r>
          </a:p>
          <a:p>
            <a:pPr lvl="1"/>
            <a:r>
              <a:rPr lang="en-US" dirty="0">
                <a:solidFill>
                  <a:srgbClr val="000000"/>
                </a:solidFill>
                <a:latin typeface="Arial" panose="020B0604020202020204" pitchFamily="34" charset="0"/>
              </a:rPr>
              <a:t>Memory leaks</a:t>
            </a:r>
          </a:p>
          <a:p>
            <a:r>
              <a:rPr lang="en-US" b="0" i="0" dirty="0">
                <a:solidFill>
                  <a:srgbClr val="000000"/>
                </a:solidFill>
                <a:effectLst/>
                <a:latin typeface="Arial" panose="020B0604020202020204" pitchFamily="34" charset="0"/>
              </a:rPr>
              <a:t>The code may be achieving its goals – just not reliably</a:t>
            </a:r>
          </a:p>
          <a:p>
            <a:r>
              <a:rPr lang="en-US" dirty="0">
                <a:solidFill>
                  <a:srgbClr val="000000"/>
                </a:solidFill>
                <a:latin typeface="Arial" panose="020B0604020202020204" pitchFamily="34" charset="0"/>
              </a:rPr>
              <a:t>These are typically triggered by specific combination of values</a:t>
            </a:r>
          </a:p>
          <a:p>
            <a:pPr lvl="1"/>
            <a:r>
              <a:rPr lang="en-US" b="0" i="0" dirty="0">
                <a:solidFill>
                  <a:srgbClr val="000000"/>
                </a:solidFill>
                <a:effectLst/>
                <a:latin typeface="Arial" panose="020B0604020202020204" pitchFamily="34" charset="0"/>
              </a:rPr>
              <a:t>Small subset of the overall possible values of the program</a:t>
            </a:r>
          </a:p>
          <a:p>
            <a:r>
              <a:rPr lang="en-US" dirty="0">
                <a:solidFill>
                  <a:srgbClr val="000000"/>
                </a:solidFill>
                <a:latin typeface="Arial" panose="020B0604020202020204" pitchFamily="34" charset="0"/>
              </a:rPr>
              <a:t>Consequences may include:</a:t>
            </a:r>
          </a:p>
          <a:p>
            <a:pPr lvl="1"/>
            <a:r>
              <a:rPr lang="en-US" b="0" i="0" dirty="0">
                <a:solidFill>
                  <a:srgbClr val="000000"/>
                </a:solidFill>
                <a:effectLst/>
                <a:latin typeface="Arial" panose="020B0604020202020204" pitchFamily="34" charset="0"/>
              </a:rPr>
              <a:t>Crashes</a:t>
            </a:r>
          </a:p>
          <a:p>
            <a:pPr lvl="1"/>
            <a:r>
              <a:rPr lang="en-US" dirty="0">
                <a:solidFill>
                  <a:srgbClr val="000000"/>
                </a:solidFill>
                <a:latin typeface="Arial" panose="020B0604020202020204" pitchFamily="34" charset="0"/>
              </a:rPr>
              <a:t>Faulty behaviors</a:t>
            </a:r>
          </a:p>
          <a:p>
            <a:pPr lvl="1"/>
            <a:r>
              <a:rPr lang="en-US" b="0" i="0" dirty="0">
                <a:solidFill>
                  <a:srgbClr val="000000"/>
                </a:solidFill>
                <a:effectLst/>
                <a:latin typeface="Arial" panose="020B0604020202020204" pitchFamily="34" charset="0"/>
              </a:rPr>
              <a:t>Security flaws</a:t>
            </a:r>
            <a:endParaRPr lang="en-US" dirty="0">
              <a:solidFill>
                <a:srgbClr val="000000"/>
              </a:solidFill>
              <a:latin typeface="Arial" panose="020B0604020202020204" pitchFamily="34" charset="0"/>
            </a:endParaRPr>
          </a:p>
          <a:p>
            <a:r>
              <a:rPr lang="en-US" b="1" dirty="0">
                <a:solidFill>
                  <a:srgbClr val="000000"/>
                </a:solidFill>
                <a:latin typeface="Arial" panose="020B0604020202020204" pitchFamily="34" charset="0"/>
              </a:rPr>
              <a:t>MITRE 2023</a:t>
            </a:r>
          </a:p>
          <a:p>
            <a:pPr lvl="1"/>
            <a:r>
              <a:rPr lang="en-US" dirty="0">
                <a:solidFill>
                  <a:srgbClr val="000000"/>
                </a:solidFill>
                <a:latin typeface="Arial" panose="020B0604020202020204" pitchFamily="34" charset="0"/>
              </a:rPr>
              <a:t>50% of all software flaws reported in embedded applications are overflows</a:t>
            </a:r>
          </a:p>
          <a:p>
            <a:pPr lvl="1"/>
            <a:r>
              <a:rPr lang="en-US" dirty="0">
                <a:solidFill>
                  <a:srgbClr val="000000"/>
                </a:solidFill>
                <a:latin typeface="Arial" panose="020B0604020202020204" pitchFamily="34" charset="0"/>
              </a:rPr>
              <a:t>Over 70% of all software flaws reported in embedded applications are runtime errors</a:t>
            </a:r>
          </a:p>
        </p:txBody>
      </p:sp>
      <p:sp>
        <p:nvSpPr>
          <p:cNvPr id="4" name="Date Placeholder 3">
            <a:extLst>
              <a:ext uri="{FF2B5EF4-FFF2-40B4-BE49-F238E27FC236}">
                <a16:creationId xmlns:a16="http://schemas.microsoft.com/office/drawing/2014/main" id="{12E00035-D111-63C3-3445-8950832B1421}"/>
              </a:ext>
            </a:extLst>
          </p:cNvPr>
          <p:cNvSpPr>
            <a:spLocks noGrp="1"/>
          </p:cNvSpPr>
          <p:nvPr>
            <p:ph type="dt" sz="half" idx="2"/>
          </p:nvPr>
        </p:nvSpPr>
        <p:spPr/>
        <p:txBody>
          <a:bodyPr/>
          <a:lstStyle/>
          <a:p>
            <a:fld id="{9A693893-F0F9-4ED9-B516-CE2C9C8A4DDB}" type="datetime3">
              <a:rPr lang="en-US" smtClean="0"/>
              <a:pPr/>
              <a:t>30 April 2025</a:t>
            </a:fld>
            <a:endParaRPr lang="en-US"/>
          </a:p>
        </p:txBody>
      </p:sp>
      <p:sp>
        <p:nvSpPr>
          <p:cNvPr id="5" name="Footer Placeholder 4">
            <a:extLst>
              <a:ext uri="{FF2B5EF4-FFF2-40B4-BE49-F238E27FC236}">
                <a16:creationId xmlns:a16="http://schemas.microsoft.com/office/drawing/2014/main" id="{C9A12845-5B1A-7618-CBE9-B0D7EFC23B3A}"/>
              </a:ext>
            </a:extLst>
          </p:cNvPr>
          <p:cNvSpPr>
            <a:spLocks noGrp="1"/>
          </p:cNvSpPr>
          <p:nvPr>
            <p:ph type="ftr" sz="quarter" idx="3"/>
          </p:nvPr>
        </p:nvSpPr>
        <p:spPr/>
        <p:txBody>
          <a:bodyPr/>
          <a:lstStyle/>
          <a:p>
            <a:endParaRPr lang="en-US"/>
          </a:p>
        </p:txBody>
      </p:sp>
      <p:sp>
        <p:nvSpPr>
          <p:cNvPr id="6" name="Slide Number Placeholder 5">
            <a:extLst>
              <a:ext uri="{FF2B5EF4-FFF2-40B4-BE49-F238E27FC236}">
                <a16:creationId xmlns:a16="http://schemas.microsoft.com/office/drawing/2014/main" id="{D2BB2D99-D780-37EB-756C-879CDBCCBF8C}"/>
              </a:ext>
            </a:extLst>
          </p:cNvPr>
          <p:cNvSpPr>
            <a:spLocks noGrp="1"/>
          </p:cNvSpPr>
          <p:nvPr>
            <p:ph type="sldNum" sz="quarter" idx="4"/>
          </p:nvPr>
        </p:nvSpPr>
        <p:spPr/>
        <p:txBody>
          <a:bodyPr/>
          <a:lstStyle/>
          <a:p>
            <a:fld id="{D16E7E41-7F23-8141-8D13-41C713F32723}" type="slidenum">
              <a:rPr lang="en-FR" smtClean="0"/>
              <a:pPr/>
              <a:t>6</a:t>
            </a:fld>
            <a:endParaRPr lang="en-FR"/>
          </a:p>
        </p:txBody>
      </p:sp>
    </p:spTree>
    <p:extLst>
      <p:ext uri="{BB962C8B-B14F-4D97-AF65-F5344CB8AC3E}">
        <p14:creationId xmlns:p14="http://schemas.microsoft.com/office/powerpoint/2010/main" val="3619849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
                                            <p:txEl>
                                              <p:pRg st="12" end="12"/>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
                                            <p:txEl>
                                              <p:pRg st="14" end="14"/>
                                            </p:txEl>
                                          </p:spTgt>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
                                            <p:txEl>
                                              <p:pRg st="15" end="15"/>
                                            </p:txEl>
                                          </p:spTgt>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3F8E10-8387-5A58-0DFE-2335B5A2752A}"/>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B8C47F43-5103-A81A-E488-BC9880E0A2B9}"/>
              </a:ext>
            </a:extLst>
          </p:cNvPr>
          <p:cNvSpPr>
            <a:spLocks noGrp="1"/>
          </p:cNvSpPr>
          <p:nvPr>
            <p:ph type="title"/>
          </p:nvPr>
        </p:nvSpPr>
        <p:spPr/>
        <p:txBody>
          <a:bodyPr/>
          <a:lstStyle/>
          <a:p>
            <a:r>
              <a:rPr lang="en-US"/>
              <a:t>An image is worth a thousand words</a:t>
            </a:r>
          </a:p>
        </p:txBody>
      </p:sp>
      <p:sp>
        <p:nvSpPr>
          <p:cNvPr id="4" name="Date Placeholder 3">
            <a:extLst>
              <a:ext uri="{FF2B5EF4-FFF2-40B4-BE49-F238E27FC236}">
                <a16:creationId xmlns:a16="http://schemas.microsoft.com/office/drawing/2014/main" id="{565246E8-A5D4-B42D-A8B6-4EDB013E14C5}"/>
              </a:ext>
            </a:extLst>
          </p:cNvPr>
          <p:cNvSpPr>
            <a:spLocks noGrp="1"/>
          </p:cNvSpPr>
          <p:nvPr>
            <p:ph type="dt" sz="half" idx="2"/>
          </p:nvPr>
        </p:nvSpPr>
        <p:spPr/>
        <p:txBody>
          <a:bodyPr/>
          <a:lstStyle/>
          <a:p>
            <a:fld id="{9A693893-F0F9-4ED9-B516-CE2C9C8A4DDB}" type="datetime3">
              <a:rPr lang="en-US" smtClean="0"/>
              <a:pPr/>
              <a:t>30 April 2025</a:t>
            </a:fld>
            <a:endParaRPr lang="en-US"/>
          </a:p>
        </p:txBody>
      </p:sp>
      <p:sp>
        <p:nvSpPr>
          <p:cNvPr id="5" name="Footer Placeholder 4">
            <a:extLst>
              <a:ext uri="{FF2B5EF4-FFF2-40B4-BE49-F238E27FC236}">
                <a16:creationId xmlns:a16="http://schemas.microsoft.com/office/drawing/2014/main" id="{64DA6EE0-A4AC-FDC0-F436-31437D6FE966}"/>
              </a:ext>
            </a:extLst>
          </p:cNvPr>
          <p:cNvSpPr>
            <a:spLocks noGrp="1"/>
          </p:cNvSpPr>
          <p:nvPr>
            <p:ph type="ftr" sz="quarter" idx="3"/>
          </p:nvPr>
        </p:nvSpPr>
        <p:spPr/>
        <p:txBody>
          <a:bodyPr/>
          <a:lstStyle/>
          <a:p>
            <a:endParaRPr lang="en-US"/>
          </a:p>
        </p:txBody>
      </p:sp>
      <p:sp>
        <p:nvSpPr>
          <p:cNvPr id="6" name="Slide Number Placeholder 5">
            <a:extLst>
              <a:ext uri="{FF2B5EF4-FFF2-40B4-BE49-F238E27FC236}">
                <a16:creationId xmlns:a16="http://schemas.microsoft.com/office/drawing/2014/main" id="{32AD13CD-9017-E82D-1BD9-D90E32773963}"/>
              </a:ext>
            </a:extLst>
          </p:cNvPr>
          <p:cNvSpPr>
            <a:spLocks noGrp="1"/>
          </p:cNvSpPr>
          <p:nvPr>
            <p:ph type="sldNum" sz="quarter" idx="4"/>
          </p:nvPr>
        </p:nvSpPr>
        <p:spPr/>
        <p:txBody>
          <a:bodyPr/>
          <a:lstStyle/>
          <a:p>
            <a:fld id="{D16E7E41-7F23-8141-8D13-41C713F32723}" type="slidenum">
              <a:rPr lang="en-FR" smtClean="0"/>
              <a:pPr/>
              <a:t>7</a:t>
            </a:fld>
            <a:endParaRPr lang="en-FR"/>
          </a:p>
        </p:txBody>
      </p:sp>
      <p:sp>
        <p:nvSpPr>
          <p:cNvPr id="3" name="Content Placeholder 2">
            <a:extLst>
              <a:ext uri="{FF2B5EF4-FFF2-40B4-BE49-F238E27FC236}">
                <a16:creationId xmlns:a16="http://schemas.microsoft.com/office/drawing/2014/main" id="{7F64C262-2816-5DE3-5043-51C1817F87DD}"/>
              </a:ext>
            </a:extLst>
          </p:cNvPr>
          <p:cNvSpPr txBox="1">
            <a:spLocks/>
          </p:cNvSpPr>
          <p:nvPr/>
        </p:nvSpPr>
        <p:spPr>
          <a:xfrm>
            <a:off x="838200" y="1616529"/>
            <a:ext cx="5807529" cy="4379708"/>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400" b="0" i="0" kern="1200">
                <a:solidFill>
                  <a:schemeClr val="tx1"/>
                </a:solidFill>
                <a:latin typeface="+mn-lt"/>
                <a:ea typeface="Helvetica Neue" panose="02000503000000020004" pitchFamily="2" charset="0"/>
                <a:cs typeface="Helvetica Neue" panose="02000503000000020004" pitchFamily="2"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n-lt"/>
                <a:ea typeface="Helvetica Neue" panose="02000503000000020004" pitchFamily="2" charset="0"/>
                <a:cs typeface="Helvetica Neue" panose="02000503000000020004" pitchFamily="2"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n-lt"/>
                <a:ea typeface="Helvetica Neue" panose="02000503000000020004" pitchFamily="2" charset="0"/>
                <a:cs typeface="Helvetica Neue" panose="02000503000000020004" pitchFamily="2"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tx1"/>
                </a:solidFill>
                <a:latin typeface="+mn-lt"/>
                <a:ea typeface="Helvetica Neue" panose="02000503000000020004" pitchFamily="2" charset="0"/>
                <a:cs typeface="Helvetica Neue" panose="02000503000000020004" pitchFamily="2"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tx1"/>
                </a:solidFill>
                <a:latin typeface="+mn-lt"/>
                <a:ea typeface="Helvetica Neue" panose="020005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rgbClr val="000000"/>
                </a:solidFill>
                <a:latin typeface="Arial" panose="020B0604020202020204" pitchFamily="34" charset="0"/>
              </a:rPr>
              <a:t>The blue zone is an abstract representation of all the possible values in a given program</a:t>
            </a:r>
          </a:p>
          <a:p>
            <a:r>
              <a:rPr lang="en-US">
                <a:solidFill>
                  <a:srgbClr val="000000"/>
                </a:solidFill>
                <a:latin typeface="Arial" panose="020B0604020202020204" pitchFamily="34" charset="0"/>
              </a:rPr>
              <a:t>The problem is that in reality we do not know the boundaries of that shape</a:t>
            </a:r>
          </a:p>
          <a:p>
            <a:pPr lvl="1"/>
            <a:r>
              <a:rPr lang="en-US">
                <a:solidFill>
                  <a:srgbClr val="000000"/>
                </a:solidFill>
                <a:latin typeface="Arial" panose="020B0604020202020204" pitchFamily="34" charset="0"/>
              </a:rPr>
              <a:t>And in reality, that shape is probably mind-</a:t>
            </a:r>
            <a:r>
              <a:rPr lang="en-US" err="1">
                <a:solidFill>
                  <a:srgbClr val="000000"/>
                </a:solidFill>
                <a:latin typeface="Arial" panose="020B0604020202020204" pitchFamily="34" charset="0"/>
              </a:rPr>
              <a:t>boggingly</a:t>
            </a:r>
            <a:r>
              <a:rPr lang="en-US">
                <a:solidFill>
                  <a:srgbClr val="000000"/>
                </a:solidFill>
                <a:latin typeface="Arial" panose="020B0604020202020204" pitchFamily="34" charset="0"/>
              </a:rPr>
              <a:t> complex!</a:t>
            </a:r>
          </a:p>
          <a:p>
            <a:r>
              <a:rPr lang="en-US">
                <a:solidFill>
                  <a:srgbClr val="000000"/>
                </a:solidFill>
                <a:latin typeface="Arial" panose="020B0604020202020204" pitchFamily="34" charset="0"/>
              </a:rPr>
              <a:t>If the combination of values intersect with the zones where runtime errors can occur (in red), an error may be experienced during execution</a:t>
            </a:r>
          </a:p>
        </p:txBody>
      </p:sp>
      <p:pic>
        <p:nvPicPr>
          <p:cNvPr id="11" name="animation A">
            <a:hlinkClick r:id="" action="ppaction://media"/>
            <a:extLst>
              <a:ext uri="{FF2B5EF4-FFF2-40B4-BE49-F238E27FC236}">
                <a16:creationId xmlns:a16="http://schemas.microsoft.com/office/drawing/2014/main" id="{61F37C0E-012B-5132-AA1F-C6159979318E}"/>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896100" y="1616529"/>
            <a:ext cx="4697186" cy="2348593"/>
          </a:xfrm>
          <a:prstGeom prst="rect">
            <a:avLst/>
          </a:prstGeom>
        </p:spPr>
      </p:pic>
    </p:spTree>
    <p:extLst>
      <p:ext uri="{BB962C8B-B14F-4D97-AF65-F5344CB8AC3E}">
        <p14:creationId xmlns:p14="http://schemas.microsoft.com/office/powerpoint/2010/main" val="1072794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par>
                          <p:cTn id="17" fill="hold">
                            <p:stCondLst>
                              <p:cond delay="0"/>
                            </p:stCondLst>
                            <p:childTnLst>
                              <p:par>
                                <p:cTn id="18" presetID="1" presetClass="mediacall" presetSubtype="0" fill="hold" nodeType="afterEffect">
                                  <p:stCondLst>
                                    <p:cond delay="0"/>
                                  </p:stCondLst>
                                  <p:childTnLst>
                                    <p:cmd type="call" cmd="playFrom(0.0)">
                                      <p:cBhvr>
                                        <p:cTn id="19" dur="13766"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0" fill="hold" display="0">
                  <p:stCondLst>
                    <p:cond delay="indefinite"/>
                  </p:stCondLst>
                  <p:endCondLst>
                    <p:cond evt="onNext" delay="0">
                      <p:tgtEl>
                        <p:sldTgt/>
                      </p:tgtEl>
                    </p:cond>
                  </p:endCondLst>
                </p:cTn>
                <p:tgtEl>
                  <p:spTgt spid="11"/>
                </p:tgtEl>
              </p:cMediaNode>
            </p:video>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D75BB1-06CE-A4AB-08F9-C0934BD58F3B}"/>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7CF44717-2106-582C-84D3-42A463C26CFD}"/>
              </a:ext>
            </a:extLst>
          </p:cNvPr>
          <p:cNvSpPr/>
          <p:nvPr/>
        </p:nvSpPr>
        <p:spPr>
          <a:xfrm>
            <a:off x="6645729" y="4125686"/>
            <a:ext cx="5399314" cy="2269671"/>
          </a:xfrm>
          <a:prstGeom prst="rect">
            <a:avLst/>
          </a:prstGeom>
          <a:solidFill>
            <a:schemeClr val="accent1">
              <a:alpha val="3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Title 6">
            <a:extLst>
              <a:ext uri="{FF2B5EF4-FFF2-40B4-BE49-F238E27FC236}">
                <a16:creationId xmlns:a16="http://schemas.microsoft.com/office/drawing/2014/main" id="{649C90C3-5D86-4247-82BA-9425948E0947}"/>
              </a:ext>
            </a:extLst>
          </p:cNvPr>
          <p:cNvSpPr>
            <a:spLocks noGrp="1"/>
          </p:cNvSpPr>
          <p:nvPr>
            <p:ph type="title"/>
          </p:nvPr>
        </p:nvSpPr>
        <p:spPr/>
        <p:txBody>
          <a:bodyPr/>
          <a:lstStyle/>
          <a:p>
            <a:r>
              <a:rPr lang="en-US"/>
              <a:t>One option: Testing</a:t>
            </a:r>
          </a:p>
        </p:txBody>
      </p:sp>
      <p:sp>
        <p:nvSpPr>
          <p:cNvPr id="4" name="Date Placeholder 3">
            <a:extLst>
              <a:ext uri="{FF2B5EF4-FFF2-40B4-BE49-F238E27FC236}">
                <a16:creationId xmlns:a16="http://schemas.microsoft.com/office/drawing/2014/main" id="{48BDF1A1-0775-0F19-1245-005E680A868F}"/>
              </a:ext>
            </a:extLst>
          </p:cNvPr>
          <p:cNvSpPr>
            <a:spLocks noGrp="1"/>
          </p:cNvSpPr>
          <p:nvPr>
            <p:ph type="dt" sz="half" idx="2"/>
          </p:nvPr>
        </p:nvSpPr>
        <p:spPr/>
        <p:txBody>
          <a:bodyPr/>
          <a:lstStyle/>
          <a:p>
            <a:fld id="{9A693893-F0F9-4ED9-B516-CE2C9C8A4DDB}" type="datetime3">
              <a:rPr lang="en-US" smtClean="0"/>
              <a:pPr/>
              <a:t>30 April 2025</a:t>
            </a:fld>
            <a:endParaRPr lang="en-US"/>
          </a:p>
        </p:txBody>
      </p:sp>
      <p:sp>
        <p:nvSpPr>
          <p:cNvPr id="5" name="Footer Placeholder 4">
            <a:extLst>
              <a:ext uri="{FF2B5EF4-FFF2-40B4-BE49-F238E27FC236}">
                <a16:creationId xmlns:a16="http://schemas.microsoft.com/office/drawing/2014/main" id="{C512112A-6F21-ADCE-1B23-493829FB514A}"/>
              </a:ext>
            </a:extLst>
          </p:cNvPr>
          <p:cNvSpPr>
            <a:spLocks noGrp="1"/>
          </p:cNvSpPr>
          <p:nvPr>
            <p:ph type="ftr" sz="quarter" idx="3"/>
          </p:nvPr>
        </p:nvSpPr>
        <p:spPr/>
        <p:txBody>
          <a:bodyPr/>
          <a:lstStyle/>
          <a:p>
            <a:endParaRPr lang="en-US"/>
          </a:p>
        </p:txBody>
      </p:sp>
      <p:sp>
        <p:nvSpPr>
          <p:cNvPr id="6" name="Slide Number Placeholder 5">
            <a:extLst>
              <a:ext uri="{FF2B5EF4-FFF2-40B4-BE49-F238E27FC236}">
                <a16:creationId xmlns:a16="http://schemas.microsoft.com/office/drawing/2014/main" id="{6AFD8B6A-C0F4-314B-7E9D-6C4DAB6E4346}"/>
              </a:ext>
            </a:extLst>
          </p:cNvPr>
          <p:cNvSpPr>
            <a:spLocks noGrp="1"/>
          </p:cNvSpPr>
          <p:nvPr>
            <p:ph type="sldNum" sz="quarter" idx="4"/>
          </p:nvPr>
        </p:nvSpPr>
        <p:spPr/>
        <p:txBody>
          <a:bodyPr/>
          <a:lstStyle/>
          <a:p>
            <a:fld id="{D16E7E41-7F23-8141-8D13-41C713F32723}" type="slidenum">
              <a:rPr lang="en-FR" smtClean="0"/>
              <a:pPr/>
              <a:t>8</a:t>
            </a:fld>
            <a:endParaRPr lang="en-FR"/>
          </a:p>
        </p:txBody>
      </p:sp>
      <p:sp>
        <p:nvSpPr>
          <p:cNvPr id="3" name="Content Placeholder 2">
            <a:extLst>
              <a:ext uri="{FF2B5EF4-FFF2-40B4-BE49-F238E27FC236}">
                <a16:creationId xmlns:a16="http://schemas.microsoft.com/office/drawing/2014/main" id="{440BBF2D-8FD4-1E3A-70C3-069A1617A139}"/>
              </a:ext>
            </a:extLst>
          </p:cNvPr>
          <p:cNvSpPr txBox="1">
            <a:spLocks/>
          </p:cNvSpPr>
          <p:nvPr/>
        </p:nvSpPr>
        <p:spPr>
          <a:xfrm>
            <a:off x="838200" y="1616529"/>
            <a:ext cx="5807529" cy="4379708"/>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400" b="0" i="0" kern="1200">
                <a:solidFill>
                  <a:schemeClr val="tx1"/>
                </a:solidFill>
                <a:latin typeface="+mn-lt"/>
                <a:ea typeface="Helvetica Neue" panose="02000503000000020004" pitchFamily="2" charset="0"/>
                <a:cs typeface="Helvetica Neue" panose="02000503000000020004" pitchFamily="2"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n-lt"/>
                <a:ea typeface="Helvetica Neue" panose="02000503000000020004" pitchFamily="2" charset="0"/>
                <a:cs typeface="Helvetica Neue" panose="02000503000000020004" pitchFamily="2"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n-lt"/>
                <a:ea typeface="Helvetica Neue" panose="02000503000000020004" pitchFamily="2" charset="0"/>
                <a:cs typeface="Helvetica Neue" panose="02000503000000020004" pitchFamily="2"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tx1"/>
                </a:solidFill>
                <a:latin typeface="+mn-lt"/>
                <a:ea typeface="Helvetica Neue" panose="02000503000000020004" pitchFamily="2" charset="0"/>
                <a:cs typeface="Helvetica Neue" panose="02000503000000020004" pitchFamily="2"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tx1"/>
                </a:solidFill>
                <a:latin typeface="+mn-lt"/>
                <a:ea typeface="Helvetica Neue" panose="020005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rgbClr val="000000"/>
                </a:solidFill>
                <a:latin typeface="Arial" panose="020B0604020202020204" pitchFamily="34" charset="0"/>
              </a:rPr>
              <a:t>The goal of testing here is to try to check if a test case can really “hit” one of these “error zones”</a:t>
            </a:r>
          </a:p>
          <a:p>
            <a:pPr lvl="1"/>
            <a:r>
              <a:rPr lang="en-US">
                <a:solidFill>
                  <a:srgbClr val="000000"/>
                </a:solidFill>
                <a:latin typeface="Arial" panose="020B0604020202020204" pitchFamily="34" charset="0"/>
              </a:rPr>
              <a:t>But we still do not know where these are, or how many are there</a:t>
            </a:r>
          </a:p>
          <a:p>
            <a:r>
              <a:rPr lang="en-US">
                <a:solidFill>
                  <a:srgbClr val="000000"/>
                </a:solidFill>
                <a:latin typeface="Arial" panose="020B0604020202020204" pitchFamily="34" charset="0"/>
              </a:rPr>
              <a:t>Even if it hits the right value, the consequences may not be immediately apparent</a:t>
            </a:r>
          </a:p>
          <a:p>
            <a:pPr lvl="1"/>
            <a:r>
              <a:rPr lang="en-US">
                <a:solidFill>
                  <a:srgbClr val="000000"/>
                </a:solidFill>
                <a:latin typeface="Arial" panose="020B0604020202020204" pitchFamily="34" charset="0"/>
              </a:rPr>
              <a:t>Ex: memory corruption without a read may remain symptom-less</a:t>
            </a:r>
          </a:p>
          <a:p>
            <a:pPr lvl="1"/>
            <a:r>
              <a:rPr lang="en-US">
                <a:solidFill>
                  <a:srgbClr val="000000"/>
                </a:solidFill>
                <a:latin typeface="Arial" panose="020B0604020202020204" pitchFamily="34" charset="0"/>
              </a:rPr>
              <a:t>This is why sanitizers are used with </a:t>
            </a:r>
            <a:r>
              <a:rPr lang="en-US" err="1">
                <a:solidFill>
                  <a:srgbClr val="000000"/>
                </a:solidFill>
                <a:latin typeface="Arial" panose="020B0604020202020204" pitchFamily="34" charset="0"/>
              </a:rPr>
              <a:t>fuzzers</a:t>
            </a:r>
            <a:endParaRPr lang="en-US">
              <a:solidFill>
                <a:srgbClr val="000000"/>
              </a:solidFill>
              <a:latin typeface="Arial" panose="020B0604020202020204" pitchFamily="34" charset="0"/>
            </a:endParaRPr>
          </a:p>
        </p:txBody>
      </p:sp>
      <p:pic>
        <p:nvPicPr>
          <p:cNvPr id="12" name="animation B">
            <a:hlinkClick r:id="" action="ppaction://media"/>
            <a:extLst>
              <a:ext uri="{FF2B5EF4-FFF2-40B4-BE49-F238E27FC236}">
                <a16:creationId xmlns:a16="http://schemas.microsoft.com/office/drawing/2014/main" id="{68B4D25A-EDB5-3A15-643F-58EE3E577D0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945086" y="1616529"/>
            <a:ext cx="4757056" cy="2378528"/>
          </a:xfrm>
          <a:prstGeom prst="rect">
            <a:avLst/>
          </a:prstGeom>
        </p:spPr>
      </p:pic>
      <p:sp>
        <p:nvSpPr>
          <p:cNvPr id="13" name="TextBox 10">
            <a:extLst>
              <a:ext uri="{FF2B5EF4-FFF2-40B4-BE49-F238E27FC236}">
                <a16:creationId xmlns:a16="http://schemas.microsoft.com/office/drawing/2014/main" id="{C5C1F07D-5CAE-DD6B-5054-E7C1E4EFB24B}"/>
              </a:ext>
            </a:extLst>
          </p:cNvPr>
          <p:cNvSpPr txBox="1"/>
          <p:nvPr/>
        </p:nvSpPr>
        <p:spPr>
          <a:xfrm>
            <a:off x="6815471" y="5225105"/>
            <a:ext cx="5006632" cy="1065044"/>
          </a:xfrm>
          <a:prstGeom prst="rect">
            <a:avLst/>
          </a:prstGeom>
          <a:noFill/>
          <a:ln>
            <a:noFill/>
          </a:ln>
        </p:spPr>
        <p:txBody>
          <a:bodyPr wrap="square" rtlCol="0">
            <a:noAutofit/>
          </a:bodyPr>
          <a:lstStyle/>
          <a:p>
            <a:pPr>
              <a:spcAft>
                <a:spcPts val="400"/>
              </a:spcAft>
            </a:pPr>
            <a:r>
              <a:rPr lang="en-US" sz="1000" b="1"/>
              <a:t>Integer Overflow</a:t>
            </a:r>
          </a:p>
          <a:p>
            <a:pPr algn="just" defTabSz="1828434">
              <a:spcAft>
                <a:spcPts val="300"/>
              </a:spcAft>
              <a:defRPr/>
            </a:pPr>
            <a:r>
              <a:rPr lang="en-US" sz="1000" kern="0">
                <a:cs typeface="Arial"/>
              </a:rPr>
              <a:t>On the Boeing 787, the software counter internal to the generator control units will overflow after 248 days of continuous power, causing that GCU to go into failsafe mode.</a:t>
            </a:r>
          </a:p>
          <a:p>
            <a:pPr>
              <a:spcAft>
                <a:spcPts val="300"/>
              </a:spcAft>
              <a:defRPr/>
            </a:pPr>
            <a:r>
              <a:rPr lang="en-US" sz="1000" b="1" kern="0">
                <a:cs typeface="Arial"/>
                <a:sym typeface="Wingdings" panose="05000000000000000000" pitchFamily="2" charset="2"/>
              </a:rPr>
              <a:t>	 </a:t>
            </a:r>
            <a:r>
              <a:rPr lang="en-US" sz="1000" b="1" kern="0">
                <a:cs typeface="Arial"/>
              </a:rPr>
              <a:t>Boeing 787 Dreamliners have to be switched off every 248 days to avoid the plane losing electrical power.  </a:t>
            </a:r>
            <a:endParaRPr lang="en-US" sz="1000" kern="0">
              <a:cs typeface="Arial"/>
            </a:endParaRPr>
          </a:p>
          <a:p>
            <a:pPr defTabSz="1828434">
              <a:spcAft>
                <a:spcPts val="300"/>
              </a:spcAft>
              <a:defRPr/>
            </a:pPr>
            <a:r>
              <a:rPr lang="en-US" sz="1000" kern="0">
                <a:cs typeface="Arial"/>
              </a:rPr>
              <a:t>	</a:t>
            </a:r>
          </a:p>
        </p:txBody>
      </p:sp>
      <p:sp>
        <p:nvSpPr>
          <p:cNvPr id="14" name="Rectangle 13">
            <a:extLst>
              <a:ext uri="{FF2B5EF4-FFF2-40B4-BE49-F238E27FC236}">
                <a16:creationId xmlns:a16="http://schemas.microsoft.com/office/drawing/2014/main" id="{B2AB1456-4AAF-0BA9-8197-1AB82B327D20}"/>
              </a:ext>
            </a:extLst>
          </p:cNvPr>
          <p:cNvSpPr/>
          <p:nvPr/>
        </p:nvSpPr>
        <p:spPr bwMode="auto">
          <a:xfrm>
            <a:off x="6795608" y="4642422"/>
            <a:ext cx="5037645" cy="1658143"/>
          </a:xfrm>
          <a:prstGeom prst="rect">
            <a:avLst/>
          </a:prstGeom>
          <a:noFill/>
          <a:ln>
            <a:solidFill>
              <a:schemeClr val="accent1"/>
            </a:solidFill>
          </a:ln>
        </p:spPr>
        <p:txBody>
          <a:bodyPr wrap="square" anchor="b">
            <a:noAutofit/>
          </a:bodyPr>
          <a:ls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lang="en-US" sz="1200" b="1" i="0" u="none" strike="noStrike" kern="0" cap="none" spc="0" normalizeH="0" baseline="0" noProof="0">
              <a:ln>
                <a:noFill/>
              </a:ln>
              <a:solidFill>
                <a:srgbClr val="F36520"/>
              </a:solidFill>
              <a:effectLst/>
              <a:uLnTx/>
              <a:uFillTx/>
              <a:latin typeface="Aileron Bold"/>
              <a:ea typeface="+mn-ea"/>
              <a:cs typeface="Arial"/>
            </a:endParaRPr>
          </a:p>
        </p:txBody>
      </p:sp>
      <p:sp>
        <p:nvSpPr>
          <p:cNvPr id="15" name="ZoneTexte 13">
            <a:extLst>
              <a:ext uri="{FF2B5EF4-FFF2-40B4-BE49-F238E27FC236}">
                <a16:creationId xmlns:a16="http://schemas.microsoft.com/office/drawing/2014/main" id="{5487BDF6-7217-0534-8979-1A0B5A8B30A9}"/>
              </a:ext>
            </a:extLst>
          </p:cNvPr>
          <p:cNvSpPr>
            <a:spLocks/>
          </p:cNvSpPr>
          <p:nvPr/>
        </p:nvSpPr>
        <p:spPr bwMode="auto">
          <a:xfrm>
            <a:off x="7713921" y="4768268"/>
            <a:ext cx="918841" cy="400110"/>
          </a:xfrm>
          <a:prstGeom prst="rect">
            <a:avLst/>
          </a:prstGeom>
          <a:noFill/>
        </p:spPr>
        <p:txBody>
          <a:bodyPr wrap="none" rtlCol="0">
            <a:spAutoFit/>
          </a:bodyPr>
          <a:ls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a:lstStyle>
          <a:p>
            <a:pPr marL="0" marR="0" lvl="0" indent="0" defTabSz="1828434" rtl="0" eaLnBrk="1" fontAlgn="auto" latinLnBrk="0" hangingPunct="1">
              <a:lnSpc>
                <a:spcPct val="100000"/>
              </a:lnSpc>
              <a:spcBef>
                <a:spcPts val="0"/>
              </a:spcBef>
              <a:spcAft>
                <a:spcPts val="300"/>
              </a:spcAft>
              <a:buClrTx/>
              <a:buSzTx/>
              <a:buFontTx/>
              <a:buNone/>
              <a:tabLst/>
              <a:defRPr/>
            </a:pPr>
            <a:r>
              <a:rPr kumimoji="0" lang="en-US" sz="2000" b="1" u="none" strike="noStrike" kern="0" cap="none" spc="0" normalizeH="0" baseline="0" noProof="0">
                <a:ln>
                  <a:noFill/>
                </a:ln>
                <a:solidFill>
                  <a:schemeClr val="tx1">
                    <a:lumMod val="85000"/>
                    <a:lumOff val="15000"/>
                  </a:schemeClr>
                </a:solidFill>
                <a:effectLst/>
                <a:uLnTx/>
                <a:uFillTx/>
                <a:latin typeface="+mj-lt"/>
                <a:cs typeface="Arial" panose="020B0604020202020204" pitchFamily="34" charset="0"/>
              </a:rPr>
              <a:t>Boeing</a:t>
            </a:r>
          </a:p>
        </p:txBody>
      </p:sp>
      <p:pic>
        <p:nvPicPr>
          <p:cNvPr id="16" name="Picture 20" descr="A blue and black logo&#10;&#10;Description automatically generated">
            <a:extLst>
              <a:ext uri="{FF2B5EF4-FFF2-40B4-BE49-F238E27FC236}">
                <a16:creationId xmlns:a16="http://schemas.microsoft.com/office/drawing/2014/main" id="{EE7047A6-9837-C3F8-E27A-815C0E8D6D1D}"/>
              </a:ext>
            </a:extLst>
          </p:cNvPr>
          <p:cNvPicPr>
            <a:picLocks noChangeAspect="1"/>
          </p:cNvPicPr>
          <p:nvPr/>
        </p:nvPicPr>
        <p:blipFill>
          <a:blip r:embed="rId5"/>
          <a:stretch>
            <a:fillRect/>
          </a:stretch>
        </p:blipFill>
        <p:spPr>
          <a:xfrm>
            <a:off x="6815470" y="4703560"/>
            <a:ext cx="972792" cy="547195"/>
          </a:xfrm>
          <a:prstGeom prst="rect">
            <a:avLst/>
          </a:prstGeom>
        </p:spPr>
      </p:pic>
      <p:sp>
        <p:nvSpPr>
          <p:cNvPr id="17" name="ZoneTexte 16">
            <a:extLst>
              <a:ext uri="{FF2B5EF4-FFF2-40B4-BE49-F238E27FC236}">
                <a16:creationId xmlns:a16="http://schemas.microsoft.com/office/drawing/2014/main" id="{C2C2959E-0E1A-FDE6-71A0-A39DBE226B1F}"/>
              </a:ext>
            </a:extLst>
          </p:cNvPr>
          <p:cNvSpPr txBox="1"/>
          <p:nvPr/>
        </p:nvSpPr>
        <p:spPr>
          <a:xfrm>
            <a:off x="7487340" y="4217399"/>
            <a:ext cx="3973049" cy="369332"/>
          </a:xfrm>
          <a:prstGeom prst="rect">
            <a:avLst/>
          </a:prstGeom>
          <a:noFill/>
        </p:spPr>
        <p:txBody>
          <a:bodyPr wrap="square" rtlCol="0">
            <a:spAutoFit/>
          </a:bodyPr>
          <a:lstStyle/>
          <a:p>
            <a:r>
              <a:rPr lang="fr-FR" b="1" err="1"/>
              <a:t>When</a:t>
            </a:r>
            <a:r>
              <a:rPr lang="fr-FR" b="1"/>
              <a:t> are </a:t>
            </a:r>
            <a:r>
              <a:rPr lang="fr-FR" b="1" err="1"/>
              <a:t>you</a:t>
            </a:r>
            <a:r>
              <a:rPr lang="fr-FR" b="1"/>
              <a:t> </a:t>
            </a:r>
            <a:r>
              <a:rPr lang="fr-FR" b="1" err="1"/>
              <a:t>done</a:t>
            </a:r>
            <a:r>
              <a:rPr lang="fr-FR" b="1"/>
              <a:t> </a:t>
            </a:r>
            <a:r>
              <a:rPr lang="fr-FR" b="1" err="1"/>
              <a:t>testing</a:t>
            </a:r>
            <a:r>
              <a:rPr lang="fr-FR" b="1"/>
              <a:t>?</a:t>
            </a:r>
          </a:p>
        </p:txBody>
      </p:sp>
    </p:spTree>
    <p:extLst>
      <p:ext uri="{BB962C8B-B14F-4D97-AF65-F5344CB8AC3E}">
        <p14:creationId xmlns:p14="http://schemas.microsoft.com/office/powerpoint/2010/main" val="3652184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43833" fill="hold"/>
                                        <p:tgtEl>
                                          <p:spTgt spid="12"/>
                                        </p:tgtEl>
                                      </p:cBhvr>
                                    </p:cmd>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33" fill="hold" display="0">
                  <p:stCondLst>
                    <p:cond delay="indefinite"/>
                  </p:stCondLst>
                </p:cTn>
                <p:tgtEl>
                  <p:spTgt spid="12"/>
                </p:tgtEl>
              </p:cMediaNode>
            </p:video>
          </p:childTnLst>
        </p:cTn>
      </p:par>
    </p:tnLst>
    <p:bldLst>
      <p:bldP spid="19" grpId="0" animBg="1"/>
      <p:bldP spid="3" grpId="0" uiExpand="1" build="p"/>
      <p:bldP spid="13" grpId="0"/>
      <p:bldP spid="15" grpId="0"/>
      <p:bldP spid="17" grpId="0"/>
    </p:bldLst>
  </p:timing>
</p:sld>
</file>

<file path=ppt/theme/theme1.xml><?xml version="1.0" encoding="utf-8"?>
<a:theme xmlns:a="http://schemas.openxmlformats.org/drawingml/2006/main" name="Office Theme">
  <a:themeElements>
    <a:clrScheme name="TIS Colors">
      <a:dk1>
        <a:srgbClr val="3F3F3F"/>
      </a:dk1>
      <a:lt1>
        <a:sysClr val="window" lastClr="FFFFFF"/>
      </a:lt1>
      <a:dk2>
        <a:srgbClr val="44546A"/>
      </a:dk2>
      <a:lt2>
        <a:srgbClr val="E7E6E6"/>
      </a:lt2>
      <a:accent1>
        <a:srgbClr val="F7931C"/>
      </a:accent1>
      <a:accent2>
        <a:srgbClr val="F36521"/>
      </a:accent2>
      <a:accent3>
        <a:srgbClr val="F04824"/>
      </a:accent3>
      <a:accent4>
        <a:srgbClr val="FF0000"/>
      </a:accent4>
      <a:accent5>
        <a:srgbClr val="151B27"/>
      </a:accent5>
      <a:accent6>
        <a:srgbClr val="61849C"/>
      </a:accent6>
      <a:hlink>
        <a:srgbClr val="009FE3"/>
      </a:hlink>
      <a:folHlink>
        <a:srgbClr val="77C8CE"/>
      </a:folHlink>
    </a:clrScheme>
    <a:fontScheme name="TIS-2025-Font">
      <a:majorFont>
        <a:latin typeface="Calibri"/>
        <a:ea typeface=""/>
        <a:cs typeface=""/>
      </a:majorFont>
      <a:minorFont>
        <a:latin typeface="Verdana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b8931415-a579-48f4-b50f-65c078c0500f">
      <Terms xmlns="http://schemas.microsoft.com/office/infopath/2007/PartnerControls"/>
    </lcf76f155ced4ddcb4097134ff3c332f>
    <TaxCatchAll xmlns="73c7a186-7f88-4e66-8290-1f631bfd7025" xsi:nil="true"/>
    <SharedWithUsers xmlns="73c7a186-7f88-4e66-8290-1f631bfd7025">
      <UserInfo>
        <DisplayName/>
        <AccountId xsi:nil="true"/>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8A31AA3903E754882C3151B66F3C4E5" ma:contentTypeVersion="18" ma:contentTypeDescription="Crée un document." ma:contentTypeScope="" ma:versionID="1f345ebf2e1a4f5e9c71d9cc5633cab6">
  <xsd:schema xmlns:xsd="http://www.w3.org/2001/XMLSchema" xmlns:xs="http://www.w3.org/2001/XMLSchema" xmlns:p="http://schemas.microsoft.com/office/2006/metadata/properties" xmlns:ns2="b8931415-a579-48f4-b50f-65c078c0500f" xmlns:ns3="73c7a186-7f88-4e66-8290-1f631bfd7025" targetNamespace="http://schemas.microsoft.com/office/2006/metadata/properties" ma:root="true" ma:fieldsID="c587f90d60539930054395451c6f9956" ns2:_="" ns3:_="">
    <xsd:import namespace="b8931415-a579-48f4-b50f-65c078c0500f"/>
    <xsd:import namespace="73c7a186-7f88-4e66-8290-1f631bfd7025"/>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8931415-a579-48f4-b50f-65c078c0500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Balises d’images" ma:readOnly="false" ma:fieldId="{5cf76f15-5ced-4ddc-b409-7134ff3c332f}" ma:taxonomyMulti="true" ma:sspId="cd7772ed-e52b-4eba-ac55-5dbd926e93a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3c7a186-7f88-4e66-8290-1f631bfd7025" elementFormDefault="qualified">
    <xsd:import namespace="http://schemas.microsoft.com/office/2006/documentManagement/types"/>
    <xsd:import namespace="http://schemas.microsoft.com/office/infopath/2007/PartnerControls"/>
    <xsd:element name="SharedWithUsers" ma:index="1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Partagé avec détails" ma:internalName="SharedWithDetails" ma:readOnly="true">
      <xsd:simpleType>
        <xsd:restriction base="dms:Note">
          <xsd:maxLength value="255"/>
        </xsd:restriction>
      </xsd:simpleType>
    </xsd:element>
    <xsd:element name="TaxCatchAll" ma:index="22" nillable="true" ma:displayName="Taxonomy Catch All Column" ma:hidden="true" ma:list="{69a648c8-a338-4345-b95b-0fb0dbc5dbbd}" ma:internalName="TaxCatchAll" ma:showField="CatchAllData" ma:web="73c7a186-7f88-4e66-8290-1f631bfd702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AC122C5-D8D8-4FD5-AA9D-99A193DB9307}">
  <ds:schemaRefs>
    <ds:schemaRef ds:uri="73c7a186-7f88-4e66-8290-1f631bfd7025"/>
    <ds:schemaRef ds:uri="b8931415-a579-48f4-b50f-65c078c0500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EAE70FD0-341F-4D2F-8CBB-23D249D1341A}">
  <ds:schemaRefs>
    <ds:schemaRef ds:uri="73c7a186-7f88-4e66-8290-1f631bfd7025"/>
    <ds:schemaRef ds:uri="b8931415-a579-48f4-b50f-65c078c0500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F124EAB-15D9-4257-BBD3-551450BE498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1640</TotalTime>
  <Words>3090</Words>
  <Application>Microsoft Office PowerPoint</Application>
  <PresentationFormat>Grand écran</PresentationFormat>
  <Paragraphs>356</Paragraphs>
  <Slides>36</Slides>
  <Notes>8</Notes>
  <HiddenSlides>4</HiddenSlides>
  <MMClips>4</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36</vt:i4>
      </vt:variant>
    </vt:vector>
  </HeadingPairs>
  <TitlesOfParts>
    <vt:vector size="48" baseType="lpstr">
      <vt:lpstr>Aileron Bold</vt:lpstr>
      <vt:lpstr>Google Sans</vt:lpstr>
      <vt:lpstr>Gotham Bold</vt:lpstr>
      <vt:lpstr>Helvetica Neue</vt:lpstr>
      <vt:lpstr>Aptos</vt:lpstr>
      <vt:lpstr>Arial</vt:lpstr>
      <vt:lpstr>Calibri</vt:lpstr>
      <vt:lpstr>Cascadia Code SemiBold</vt:lpstr>
      <vt:lpstr>Source Sans Pro</vt:lpstr>
      <vt:lpstr>Verdana Pro</vt:lpstr>
      <vt:lpstr>Wingdings</vt:lpstr>
      <vt:lpstr>Office Theme</vt:lpstr>
      <vt:lpstr>fewfwef</vt:lpstr>
      <vt:lpstr>Présentation PowerPoint</vt:lpstr>
      <vt:lpstr>Présentation PowerPoint</vt:lpstr>
      <vt:lpstr>What are formal methods?</vt:lpstr>
      <vt:lpstr>Practically</vt:lpstr>
      <vt:lpstr>Input that is needed</vt:lpstr>
      <vt:lpstr>Runtime errors</vt:lpstr>
      <vt:lpstr>An image is worth a thousand words</vt:lpstr>
      <vt:lpstr>One option: Testing</vt:lpstr>
      <vt:lpstr>Formal Methods – Abstract Interpretation</vt:lpstr>
      <vt:lpstr>Formal Methods – Abstract Interpretation</vt:lpstr>
      <vt:lpstr>False negatives vs false positives</vt:lpstr>
      <vt:lpstr>Présentation PowerPoint</vt:lpstr>
      <vt:lpstr>Runtime errors</vt:lpstr>
      <vt:lpstr>Do they really matter?</vt:lpstr>
      <vt:lpstr>From C: Out-of-bounds array access</vt:lpstr>
      <vt:lpstr>From C: Overflow</vt:lpstr>
      <vt:lpstr>From C++: Cast that went wrong</vt:lpstr>
      <vt:lpstr>From C++: Dangling reference</vt:lpstr>
      <vt:lpstr>Présentation PowerPoint</vt:lpstr>
      <vt:lpstr>Rust as a “memory-safe” language</vt:lpstr>
      <vt:lpstr>Runtime errors in Rust</vt:lpstr>
      <vt:lpstr>Code declared as unsafe in Rust</vt:lpstr>
      <vt:lpstr>Unsafe “superpowers”</vt:lpstr>
      <vt:lpstr>Example: Reading a raw pointer (HW)</vt:lpstr>
      <vt:lpstr>Runtime errors in “safe” code in Rust</vt:lpstr>
      <vt:lpstr>Runtime errors in “safe” code in Rust</vt:lpstr>
      <vt:lpstr>Runtime errors in “safe” code in Rust</vt:lpstr>
      <vt:lpstr>Divisions by zero – still “safe” code</vt:lpstr>
      <vt:lpstr>So, is Rust safe?</vt:lpstr>
      <vt:lpstr>Présentation PowerPoint</vt:lpstr>
      <vt:lpstr>Mixed code bases</vt:lpstr>
      <vt:lpstr>Mixed codebase strategy</vt:lpstr>
      <vt:lpstr>Simple overflow example</vt:lpstr>
      <vt:lpstr>Conclusions</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Ashley Dew</dc:creator>
  <cp:lastModifiedBy>Steve Barriault</cp:lastModifiedBy>
  <cp:revision>3</cp:revision>
  <dcterms:created xsi:type="dcterms:W3CDTF">2024-08-26T07:16:51Z</dcterms:created>
  <dcterms:modified xsi:type="dcterms:W3CDTF">2025-05-01T15:07:33Z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0x010100A8A31AA3903E754882C3151B66F3C4E5</vt:lpwstr>
  </property>
  <property fmtid="{D5CDD505-2E9C-101B-9397-08002B2CF9AE}" pid="3" name="MediaServiceImageTags">
    <vt:lpwstr/>
  </property>
  <property fmtid="{D5CDD505-2E9C-101B-9397-08002B2CF9AE}" pid="4" name="xd_ProgID">
    <vt:lpwstr/>
  </property>
  <property fmtid="{D5CDD505-2E9C-101B-9397-08002B2CF9AE}" pid="5" name="Destination">
    <vt:lpwstr>Internal</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y fmtid="{D5CDD505-2E9C-101B-9397-08002B2CF9AE}" pid="10" name="xd_Signature">
    <vt:bool>false</vt:bool>
  </property>
</Properties>
</file>